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4152" r:id="rId3"/>
    <p:sldId id="4189" r:id="rId4"/>
    <p:sldId id="4153" r:id="rId5"/>
    <p:sldId id="4154" r:id="rId6"/>
    <p:sldId id="4155" r:id="rId7"/>
    <p:sldId id="4156" r:id="rId8"/>
    <p:sldId id="4158" r:id="rId9"/>
    <p:sldId id="4159" r:id="rId10"/>
    <p:sldId id="4190" r:id="rId11"/>
    <p:sldId id="4192" r:id="rId12"/>
    <p:sldId id="4160" r:id="rId13"/>
    <p:sldId id="4161" r:id="rId14"/>
    <p:sldId id="4162" r:id="rId15"/>
    <p:sldId id="4163" r:id="rId16"/>
    <p:sldId id="4164" r:id="rId17"/>
    <p:sldId id="4165" r:id="rId18"/>
    <p:sldId id="4186" r:id="rId19"/>
    <p:sldId id="4187" r:id="rId20"/>
    <p:sldId id="4195" r:id="rId21"/>
    <p:sldId id="263" r:id="rId22"/>
    <p:sldId id="4166" r:id="rId23"/>
    <p:sldId id="4168" r:id="rId24"/>
    <p:sldId id="4169" r:id="rId25"/>
    <p:sldId id="4170" r:id="rId26"/>
    <p:sldId id="4193" r:id="rId27"/>
    <p:sldId id="4183" r:id="rId28"/>
    <p:sldId id="4172" r:id="rId29"/>
    <p:sldId id="4191" r:id="rId30"/>
    <p:sldId id="258" r:id="rId31"/>
    <p:sldId id="259" r:id="rId32"/>
    <p:sldId id="261" r:id="rId33"/>
    <p:sldId id="2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000"/>
    <a:srgbClr val="7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22" d="100"/>
          <a:sy n="122" d="100"/>
        </p:scale>
        <p:origin x="240"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4CA2C-3E1A-4962-99B2-F63E3D2D3C25}" type="datetimeFigureOut">
              <a:rPr lang="en-US" smtClean="0"/>
              <a:t>11/24/23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07FD8-E5C7-4163-8A96-B53378A218EC}" type="slidenum">
              <a:rPr lang="en-US" smtClean="0"/>
              <a:t>‹#›</a:t>
            </a:fld>
            <a:endParaRPr lang="en-US"/>
          </a:p>
        </p:txBody>
      </p:sp>
    </p:spTree>
    <p:extLst>
      <p:ext uri="{BB962C8B-B14F-4D97-AF65-F5344CB8AC3E}">
        <p14:creationId xmlns:p14="http://schemas.microsoft.com/office/powerpoint/2010/main" val="1649775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8510-8B9E-D720-9BDA-6C5CC5F2CF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1F0046-54CB-F091-C3C1-D3A29B5A1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A9EEAA-2435-68B4-1827-20A877095250}"/>
              </a:ext>
            </a:extLst>
          </p:cNvPr>
          <p:cNvSpPr>
            <a:spLocks noGrp="1"/>
          </p:cNvSpPr>
          <p:nvPr>
            <p:ph type="dt" sz="half" idx="10"/>
          </p:nvPr>
        </p:nvSpPr>
        <p:spPr/>
        <p:txBody>
          <a:bodyPr/>
          <a:lstStyle/>
          <a:p>
            <a:fld id="{1E323ACF-B9DC-4837-A4E7-D88C6CA0106E}" type="datetimeFigureOut">
              <a:rPr lang="en-US" smtClean="0"/>
              <a:t>11/24/23</a:t>
            </a:fld>
            <a:endParaRPr lang="en-US"/>
          </a:p>
        </p:txBody>
      </p:sp>
      <p:sp>
        <p:nvSpPr>
          <p:cNvPr id="5" name="Footer Placeholder 4">
            <a:extLst>
              <a:ext uri="{FF2B5EF4-FFF2-40B4-BE49-F238E27FC236}">
                <a16:creationId xmlns:a16="http://schemas.microsoft.com/office/drawing/2014/main" id="{EA6C0494-8FA9-2DAB-1E57-86B312B6A7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BACE1-CB1C-4677-855C-6C03B6C06706}"/>
              </a:ext>
            </a:extLst>
          </p:cNvPr>
          <p:cNvSpPr>
            <a:spLocks noGrp="1"/>
          </p:cNvSpPr>
          <p:nvPr>
            <p:ph type="sldNum" sz="quarter" idx="12"/>
          </p:nvPr>
        </p:nvSpPr>
        <p:spPr/>
        <p:txBody>
          <a:bodyPr/>
          <a:lstStyle/>
          <a:p>
            <a:fld id="{84894EE9-5A7D-4B2B-A437-43EB3AB47BE4}" type="slidenum">
              <a:rPr lang="en-US" smtClean="0"/>
              <a:t>‹#›</a:t>
            </a:fld>
            <a:endParaRPr lang="en-US"/>
          </a:p>
        </p:txBody>
      </p:sp>
    </p:spTree>
    <p:extLst>
      <p:ext uri="{BB962C8B-B14F-4D97-AF65-F5344CB8AC3E}">
        <p14:creationId xmlns:p14="http://schemas.microsoft.com/office/powerpoint/2010/main" val="327124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8B1A-6FA6-CD7A-AD80-7E716DF5B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D9963-F0FB-3733-665A-A5B8A598E9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7FA6A-2F76-7E4E-A540-D5685D2BCAA8}"/>
              </a:ext>
            </a:extLst>
          </p:cNvPr>
          <p:cNvSpPr>
            <a:spLocks noGrp="1"/>
          </p:cNvSpPr>
          <p:nvPr>
            <p:ph type="dt" sz="half" idx="10"/>
          </p:nvPr>
        </p:nvSpPr>
        <p:spPr/>
        <p:txBody>
          <a:bodyPr/>
          <a:lstStyle/>
          <a:p>
            <a:fld id="{1E323ACF-B9DC-4837-A4E7-D88C6CA0106E}" type="datetimeFigureOut">
              <a:rPr lang="en-US" smtClean="0"/>
              <a:t>11/24/23</a:t>
            </a:fld>
            <a:endParaRPr lang="en-US"/>
          </a:p>
        </p:txBody>
      </p:sp>
      <p:sp>
        <p:nvSpPr>
          <p:cNvPr id="5" name="Footer Placeholder 4">
            <a:extLst>
              <a:ext uri="{FF2B5EF4-FFF2-40B4-BE49-F238E27FC236}">
                <a16:creationId xmlns:a16="http://schemas.microsoft.com/office/drawing/2014/main" id="{00C7EF6E-BCDA-038E-9C12-15A8E6D35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98D1A-23AE-A1FD-D8B5-DD3FA6FC75A3}"/>
              </a:ext>
            </a:extLst>
          </p:cNvPr>
          <p:cNvSpPr>
            <a:spLocks noGrp="1"/>
          </p:cNvSpPr>
          <p:nvPr>
            <p:ph type="sldNum" sz="quarter" idx="12"/>
          </p:nvPr>
        </p:nvSpPr>
        <p:spPr/>
        <p:txBody>
          <a:bodyPr/>
          <a:lstStyle/>
          <a:p>
            <a:fld id="{84894EE9-5A7D-4B2B-A437-43EB3AB47BE4}" type="slidenum">
              <a:rPr lang="en-US" smtClean="0"/>
              <a:t>‹#›</a:t>
            </a:fld>
            <a:endParaRPr lang="en-US"/>
          </a:p>
        </p:txBody>
      </p:sp>
    </p:spTree>
    <p:extLst>
      <p:ext uri="{BB962C8B-B14F-4D97-AF65-F5344CB8AC3E}">
        <p14:creationId xmlns:p14="http://schemas.microsoft.com/office/powerpoint/2010/main" val="620606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6041-B416-5C6C-84D1-679F62DFE5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ED51E6-EED4-33D2-FF15-E1BFA2408A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E20D3-B4CF-877B-AEDC-496275B0C9C5}"/>
              </a:ext>
            </a:extLst>
          </p:cNvPr>
          <p:cNvSpPr>
            <a:spLocks noGrp="1"/>
          </p:cNvSpPr>
          <p:nvPr>
            <p:ph type="dt" sz="half" idx="10"/>
          </p:nvPr>
        </p:nvSpPr>
        <p:spPr/>
        <p:txBody>
          <a:bodyPr/>
          <a:lstStyle/>
          <a:p>
            <a:fld id="{1E323ACF-B9DC-4837-A4E7-D88C6CA0106E}" type="datetimeFigureOut">
              <a:rPr lang="en-US" smtClean="0"/>
              <a:t>11/24/23</a:t>
            </a:fld>
            <a:endParaRPr lang="en-US"/>
          </a:p>
        </p:txBody>
      </p:sp>
      <p:sp>
        <p:nvSpPr>
          <p:cNvPr id="5" name="Footer Placeholder 4">
            <a:extLst>
              <a:ext uri="{FF2B5EF4-FFF2-40B4-BE49-F238E27FC236}">
                <a16:creationId xmlns:a16="http://schemas.microsoft.com/office/drawing/2014/main" id="{CEF7F99A-911B-642B-A297-2585B7CDE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2D26E-BC32-2D4A-B77E-04C258B21899}"/>
              </a:ext>
            </a:extLst>
          </p:cNvPr>
          <p:cNvSpPr>
            <a:spLocks noGrp="1"/>
          </p:cNvSpPr>
          <p:nvPr>
            <p:ph type="sldNum" sz="quarter" idx="12"/>
          </p:nvPr>
        </p:nvSpPr>
        <p:spPr/>
        <p:txBody>
          <a:bodyPr/>
          <a:lstStyle/>
          <a:p>
            <a:fld id="{84894EE9-5A7D-4B2B-A437-43EB3AB47BE4}" type="slidenum">
              <a:rPr lang="en-US" smtClean="0"/>
              <a:t>‹#›</a:t>
            </a:fld>
            <a:endParaRPr lang="en-US"/>
          </a:p>
        </p:txBody>
      </p:sp>
    </p:spTree>
    <p:extLst>
      <p:ext uri="{BB962C8B-B14F-4D97-AF65-F5344CB8AC3E}">
        <p14:creationId xmlns:p14="http://schemas.microsoft.com/office/powerpoint/2010/main" val="37897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94E07-3928-37EF-BEB3-032DF2C5634B}"/>
              </a:ext>
            </a:extLst>
          </p:cNvPr>
          <p:cNvSpPr>
            <a:spLocks noGrp="1"/>
          </p:cNvSpPr>
          <p:nvPr>
            <p:ph type="dt" sz="half" idx="10"/>
          </p:nvPr>
        </p:nvSpPr>
        <p:spPr/>
        <p:txBody>
          <a:bodyPr/>
          <a:lstStyle/>
          <a:p>
            <a:fld id="{D2D0ECDE-D453-4494-BB92-12CCF999E0EF}" type="datetimeFigureOut">
              <a:rPr lang="en-US" smtClean="0"/>
              <a:t>11/24/23</a:t>
            </a:fld>
            <a:endParaRPr lang="en-US"/>
          </a:p>
        </p:txBody>
      </p:sp>
      <p:sp>
        <p:nvSpPr>
          <p:cNvPr id="3" name="Footer Placeholder 2">
            <a:extLst>
              <a:ext uri="{FF2B5EF4-FFF2-40B4-BE49-F238E27FC236}">
                <a16:creationId xmlns:a16="http://schemas.microsoft.com/office/drawing/2014/main" id="{9B47B714-B8C3-4B12-74CA-91A32211E8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293CAB-289E-E30C-08BE-C7719A52D3F9}"/>
              </a:ext>
            </a:extLst>
          </p:cNvPr>
          <p:cNvSpPr>
            <a:spLocks noGrp="1"/>
          </p:cNvSpPr>
          <p:nvPr>
            <p:ph type="sldNum" sz="quarter" idx="12"/>
          </p:nvPr>
        </p:nvSpPr>
        <p:spPr/>
        <p:txBody>
          <a:bodyPr/>
          <a:lstStyle/>
          <a:p>
            <a:fld id="{7BFC0011-C2EF-488C-8DB1-38376E6D8C68}" type="slidenum">
              <a:rPr lang="en-US" smtClean="0"/>
              <a:t>‹#›</a:t>
            </a:fld>
            <a:endParaRPr lang="en-US"/>
          </a:p>
        </p:txBody>
      </p:sp>
    </p:spTree>
    <p:extLst>
      <p:ext uri="{BB962C8B-B14F-4D97-AF65-F5344CB8AC3E}">
        <p14:creationId xmlns:p14="http://schemas.microsoft.com/office/powerpoint/2010/main" val="33200830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959C2-0C5B-56FB-223C-585D59DB8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4E0E19-4A96-99BF-183B-A9CFB709A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4B029-E61F-99E5-5848-11A57009EA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23ACF-B9DC-4837-A4E7-D88C6CA0106E}" type="datetimeFigureOut">
              <a:rPr lang="en-US" smtClean="0"/>
              <a:t>11/24/23</a:t>
            </a:fld>
            <a:endParaRPr lang="en-US"/>
          </a:p>
        </p:txBody>
      </p:sp>
      <p:sp>
        <p:nvSpPr>
          <p:cNvPr id="5" name="Footer Placeholder 4">
            <a:extLst>
              <a:ext uri="{FF2B5EF4-FFF2-40B4-BE49-F238E27FC236}">
                <a16:creationId xmlns:a16="http://schemas.microsoft.com/office/drawing/2014/main" id="{0A54D9EA-7EE9-5DD1-B72F-F7B39B994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6A34A5-1EA2-DA9F-1C29-2F9FF5F9DE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94EE9-5A7D-4B2B-A437-43EB3AB47BE4}" type="slidenum">
              <a:rPr lang="en-US" smtClean="0"/>
              <a:t>‹#›</a:t>
            </a:fld>
            <a:endParaRPr lang="en-US"/>
          </a:p>
        </p:txBody>
      </p:sp>
    </p:spTree>
    <p:extLst>
      <p:ext uri="{BB962C8B-B14F-4D97-AF65-F5344CB8AC3E}">
        <p14:creationId xmlns:p14="http://schemas.microsoft.com/office/powerpoint/2010/main" val="4152444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 yellow, graphics, amber&#10;&#10;Description automatically generated">
            <a:extLst>
              <a:ext uri="{FF2B5EF4-FFF2-40B4-BE49-F238E27FC236}">
                <a16:creationId xmlns:a16="http://schemas.microsoft.com/office/drawing/2014/main" id="{32785C4E-5BFF-E2FE-076D-39620C255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6062" y="393454"/>
            <a:ext cx="5533194" cy="5248865"/>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9288CFFE-1300-368B-622F-AD5C2A7F6033}"/>
              </a:ext>
            </a:extLst>
          </p:cNvPr>
          <p:cNvSpPr txBox="1"/>
          <p:nvPr/>
        </p:nvSpPr>
        <p:spPr>
          <a:xfrm>
            <a:off x="5757107" y="2179839"/>
            <a:ext cx="4879517" cy="1384995"/>
          </a:xfrm>
          <a:prstGeom prst="rect">
            <a:avLst/>
          </a:prstGeom>
          <a:noFill/>
        </p:spPr>
        <p:txBody>
          <a:bodyPr wrap="square" rtlCol="0">
            <a:spAutoFit/>
          </a:bodyPr>
          <a:lstStyle/>
          <a:p>
            <a:pPr algn="ctr"/>
            <a:r>
              <a:rPr lang="en-US" sz="2800" b="1" dirty="0">
                <a:solidFill>
                  <a:schemeClr val="accent2">
                    <a:lumMod val="7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IMPACT-BASED FORECASTING AND WARNING SYSTEM (</a:t>
            </a:r>
            <a:r>
              <a:rPr lang="en-US" sz="2800" b="1" dirty="0" err="1">
                <a:solidFill>
                  <a:schemeClr val="accent2">
                    <a:lumMod val="7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IbFWS</a:t>
            </a:r>
            <a:r>
              <a:rPr lang="en-US" sz="2800" b="1" dirty="0">
                <a:solidFill>
                  <a:schemeClr val="accent2">
                    <a:lumMod val="7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en-US" sz="2800" b="1" dirty="0">
              <a:solidFill>
                <a:schemeClr val="accent2">
                  <a:lumMod val="75000"/>
                </a:schemeClr>
              </a:solidFill>
            </a:endParaRPr>
          </a:p>
        </p:txBody>
      </p:sp>
      <p:sp>
        <p:nvSpPr>
          <p:cNvPr id="7" name="TextBox 6">
            <a:extLst>
              <a:ext uri="{FF2B5EF4-FFF2-40B4-BE49-F238E27FC236}">
                <a16:creationId xmlns:a16="http://schemas.microsoft.com/office/drawing/2014/main" id="{BC4C6EB4-8795-BA3B-697D-9B4EAB0B22DE}"/>
              </a:ext>
            </a:extLst>
          </p:cNvPr>
          <p:cNvSpPr txBox="1"/>
          <p:nvPr/>
        </p:nvSpPr>
        <p:spPr>
          <a:xfrm>
            <a:off x="5490882" y="3866491"/>
            <a:ext cx="5414682" cy="400110"/>
          </a:xfrm>
          <a:prstGeom prst="rect">
            <a:avLst/>
          </a:prstGeom>
          <a:noFill/>
        </p:spPr>
        <p:txBody>
          <a:bodyPr wrap="square" rtlCol="0">
            <a:spAutoFit/>
          </a:bodyPr>
          <a:lstStyle/>
          <a:p>
            <a:pPr algn="ctr"/>
            <a:r>
              <a:rPr lang="en-US" sz="2000" b="1" dirty="0">
                <a:latin typeface="Open Sans ExtraBold" panose="020B0606030504020204" pitchFamily="34" charset="0"/>
                <a:ea typeface="Open Sans ExtraBold" panose="020B0606030504020204" pitchFamily="34" charset="0"/>
                <a:cs typeface="Open Sans ExtraBold" panose="020B0606030504020204" pitchFamily="34" charset="0"/>
              </a:rPr>
              <a:t>The Future of Forecast and Warning</a:t>
            </a:r>
            <a:endParaRPr lang="en-US" sz="2000" b="1" dirty="0"/>
          </a:p>
        </p:txBody>
      </p:sp>
      <p:sp>
        <p:nvSpPr>
          <p:cNvPr id="8" name="TextBox 7">
            <a:extLst>
              <a:ext uri="{FF2B5EF4-FFF2-40B4-BE49-F238E27FC236}">
                <a16:creationId xmlns:a16="http://schemas.microsoft.com/office/drawing/2014/main" id="{AD9B6CDE-58E1-5931-8881-92031AD91DA5}"/>
              </a:ext>
            </a:extLst>
          </p:cNvPr>
          <p:cNvSpPr txBox="1"/>
          <p:nvPr/>
        </p:nvSpPr>
        <p:spPr>
          <a:xfrm>
            <a:off x="6246636" y="4710217"/>
            <a:ext cx="4248492" cy="646331"/>
          </a:xfrm>
          <a:prstGeom prst="rect">
            <a:avLst/>
          </a:prstGeom>
          <a:noFill/>
        </p:spPr>
        <p:txBody>
          <a:bodyPr wrap="square" rtlCol="0">
            <a:spAutoFit/>
          </a:bodyPr>
          <a:lstStyle/>
          <a:p>
            <a:pPr algn="ctr"/>
            <a:r>
              <a:rPr lang="en-US" sz="1800" b="1" dirty="0">
                <a:solidFill>
                  <a:schemeClr val="accent5">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18</a:t>
            </a:r>
            <a:r>
              <a:rPr lang="en-US" sz="1800" b="1" baseline="30000" dirty="0">
                <a:solidFill>
                  <a:schemeClr val="accent5">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th</a:t>
            </a:r>
            <a:r>
              <a:rPr lang="en-US" sz="1800" b="1" dirty="0">
                <a:solidFill>
                  <a:schemeClr val="accent5">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IWS/4</a:t>
            </a:r>
            <a:r>
              <a:rPr lang="en-US" sz="1800" b="1" baseline="30000" dirty="0">
                <a:solidFill>
                  <a:schemeClr val="accent5">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th</a:t>
            </a:r>
            <a:r>
              <a:rPr lang="en-US" sz="1800" b="1" dirty="0">
                <a:solidFill>
                  <a:schemeClr val="accent5">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TRCG Forum</a:t>
            </a:r>
          </a:p>
          <a:p>
            <a:pPr algn="ctr"/>
            <a:r>
              <a:rPr lang="en-US" b="1" dirty="0">
                <a:solidFill>
                  <a:schemeClr val="accent5">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28 Nov - 01 Dec 2023</a:t>
            </a:r>
            <a:endParaRPr lang="en-US" sz="1800" b="1" dirty="0">
              <a:solidFill>
                <a:schemeClr val="accent5">
                  <a:lumMod val="50000"/>
                </a:schemeClr>
              </a:solidFill>
            </a:endParaRPr>
          </a:p>
        </p:txBody>
      </p:sp>
      <p:sp>
        <p:nvSpPr>
          <p:cNvPr id="9" name="TextBox 8">
            <a:extLst>
              <a:ext uri="{FF2B5EF4-FFF2-40B4-BE49-F238E27FC236}">
                <a16:creationId xmlns:a16="http://schemas.microsoft.com/office/drawing/2014/main" id="{F6163AF7-BDB0-F3AF-8681-EE80F0A9D8FF}"/>
              </a:ext>
            </a:extLst>
          </p:cNvPr>
          <p:cNvSpPr txBox="1"/>
          <p:nvPr/>
        </p:nvSpPr>
        <p:spPr>
          <a:xfrm>
            <a:off x="7110777" y="5800165"/>
            <a:ext cx="5015753" cy="584775"/>
          </a:xfrm>
          <a:prstGeom prst="rect">
            <a:avLst/>
          </a:prstGeom>
          <a:noFill/>
        </p:spPr>
        <p:txBody>
          <a:bodyPr wrap="square" rtlCol="0">
            <a:spAutoFit/>
          </a:bodyPr>
          <a:lstStyle/>
          <a:p>
            <a:pPr algn="r"/>
            <a:r>
              <a:rPr lang="en-US" sz="1600" b="1" dirty="0">
                <a:latin typeface="Open Sans ExtraBold" panose="020B0606030504020204" pitchFamily="34" charset="0"/>
                <a:ea typeface="Open Sans ExtraBold" panose="020B0606030504020204" pitchFamily="34" charset="0"/>
                <a:cs typeface="Open Sans ExtraBold" panose="020B0606030504020204" pitchFamily="34" charset="0"/>
              </a:rPr>
              <a:t>Senaka Basnayake, PhD</a:t>
            </a:r>
          </a:p>
          <a:p>
            <a:pPr algn="r"/>
            <a:r>
              <a:rPr lang="en-US" sz="1600" b="1" dirty="0">
                <a:latin typeface="Open Sans ExtraBold" panose="020B0606030504020204" pitchFamily="34" charset="0"/>
                <a:ea typeface="Open Sans ExtraBold" panose="020B0606030504020204" pitchFamily="34" charset="0"/>
                <a:cs typeface="Open Sans ExtraBold" panose="020B0606030504020204" pitchFamily="34" charset="0"/>
              </a:rPr>
              <a:t>Asian Disaster Preparedness Center</a:t>
            </a:r>
            <a:endParaRPr lang="en-US" sz="1600" b="1" dirty="0"/>
          </a:p>
        </p:txBody>
      </p:sp>
      <p:sp>
        <p:nvSpPr>
          <p:cNvPr id="10" name="Rectangle: Rounded Corners 9">
            <a:extLst>
              <a:ext uri="{FF2B5EF4-FFF2-40B4-BE49-F238E27FC236}">
                <a16:creationId xmlns:a16="http://schemas.microsoft.com/office/drawing/2014/main" id="{DAFE437F-A6EB-7F53-2DD8-D23C411835BE}"/>
              </a:ext>
            </a:extLst>
          </p:cNvPr>
          <p:cNvSpPr/>
          <p:nvPr/>
        </p:nvSpPr>
        <p:spPr>
          <a:xfrm>
            <a:off x="6252882" y="4670612"/>
            <a:ext cx="4276165" cy="685936"/>
          </a:xfrm>
          <a:prstGeom prst="roundRect">
            <a:avLst>
              <a:gd name="adj" fmla="val 751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142114-E2F3-A7E7-2451-19FE8E2C41C8}"/>
              </a:ext>
            </a:extLst>
          </p:cNvPr>
          <p:cNvPicPr>
            <a:picLocks noChangeAspect="1"/>
          </p:cNvPicPr>
          <p:nvPr/>
        </p:nvPicPr>
        <p:blipFill>
          <a:blip r:embed="rId3"/>
          <a:stretch>
            <a:fillRect/>
          </a:stretch>
        </p:blipFill>
        <p:spPr>
          <a:xfrm>
            <a:off x="68936" y="1635802"/>
            <a:ext cx="5688171" cy="2533084"/>
          </a:xfrm>
          <a:prstGeom prst="flowChartPunchedCard">
            <a:avLst/>
          </a:prstGeom>
          <a:effectLst>
            <a:outerShdw blurRad="50800" dist="38100" dir="8100000" algn="tr" rotWithShape="0">
              <a:prstClr val="black">
                <a:alpha val="40000"/>
              </a:prstClr>
            </a:outerShdw>
            <a:reflection blurRad="6350" stA="50000" endA="300" endPos="38500" dist="50800" dir="5400000" sy="-100000" algn="bl" rotWithShape="0"/>
          </a:effectLst>
        </p:spPr>
      </p:pic>
      <p:pic>
        <p:nvPicPr>
          <p:cNvPr id="1026" name="Picture 2" descr="The Systematic Observations Financing Facility, SOFF - Systematic  Observations Financing Facility">
            <a:extLst>
              <a:ext uri="{FF2B5EF4-FFF2-40B4-BE49-F238E27FC236}">
                <a16:creationId xmlns:a16="http://schemas.microsoft.com/office/drawing/2014/main" id="{86E496A9-F02A-3ED1-A4F2-5EE1199A1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2282" y="3766840"/>
            <a:ext cx="2533084" cy="253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250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584044" y="320349"/>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Localization of </a:t>
            </a: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 Matrix:</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8" name="Picture 7">
            <a:extLst>
              <a:ext uri="{FF2B5EF4-FFF2-40B4-BE49-F238E27FC236}">
                <a16:creationId xmlns:a16="http://schemas.microsoft.com/office/drawing/2014/main" id="{7501CE1E-0451-C9AA-BDBB-E620D044A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5349" y="2132435"/>
            <a:ext cx="3682252" cy="3229825"/>
          </a:xfrm>
          <a:prstGeom prst="rect">
            <a:avLst/>
          </a:prstGeom>
        </p:spPr>
      </p:pic>
      <p:pic>
        <p:nvPicPr>
          <p:cNvPr id="9" name="Picture 8">
            <a:extLst>
              <a:ext uri="{FF2B5EF4-FFF2-40B4-BE49-F238E27FC236}">
                <a16:creationId xmlns:a16="http://schemas.microsoft.com/office/drawing/2014/main" id="{8D771329-D70C-0938-D1F9-5CAF5266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16" y="1051295"/>
            <a:ext cx="4139788" cy="2659500"/>
          </a:xfrm>
          <a:prstGeom prst="rect">
            <a:avLst/>
          </a:prstGeom>
        </p:spPr>
      </p:pic>
      <p:pic>
        <p:nvPicPr>
          <p:cNvPr id="10" name="Chart Placeholder 9">
            <a:extLst>
              <a:ext uri="{FF2B5EF4-FFF2-40B4-BE49-F238E27FC236}">
                <a16:creationId xmlns:a16="http://schemas.microsoft.com/office/drawing/2014/main" id="{8977BF33-0F38-3A0F-35D4-8E554F106DCB}"/>
              </a:ext>
            </a:extLst>
          </p:cNvPr>
          <p:cNvPicPr>
            <a:picLocks noGrp="1" noChangeAspect="1"/>
          </p:cNvPicPr>
          <p:nvPr/>
        </p:nvPicPr>
        <p:blipFill>
          <a:blip r:embed="rId4"/>
          <a:stretch>
            <a:fillRect/>
          </a:stretch>
        </p:blipFill>
        <p:spPr>
          <a:xfrm>
            <a:off x="4763237" y="1326899"/>
            <a:ext cx="3350903" cy="4703265"/>
          </a:xfrm>
          <a:prstGeom prst="rect">
            <a:avLst/>
          </a:prstGeom>
        </p:spPr>
      </p:pic>
      <p:sp>
        <p:nvSpPr>
          <p:cNvPr id="11" name="TextBox 10">
            <a:extLst>
              <a:ext uri="{FF2B5EF4-FFF2-40B4-BE49-F238E27FC236}">
                <a16:creationId xmlns:a16="http://schemas.microsoft.com/office/drawing/2014/main" id="{167DBB8C-EF41-069B-759F-D4274692738F}"/>
              </a:ext>
            </a:extLst>
          </p:cNvPr>
          <p:cNvSpPr txBox="1"/>
          <p:nvPr/>
        </p:nvSpPr>
        <p:spPr>
          <a:xfrm>
            <a:off x="1084737" y="3887798"/>
            <a:ext cx="2660073" cy="369332"/>
          </a:xfrm>
          <a:prstGeom prst="rect">
            <a:avLst/>
          </a:prstGeom>
          <a:noFill/>
        </p:spPr>
        <p:txBody>
          <a:bodyPr wrap="square" rtlCol="0">
            <a:spAutoFit/>
          </a:bodyPr>
          <a:lstStyle/>
          <a:p>
            <a:pPr algn="ctr"/>
            <a:r>
              <a:rPr lang="en-US" b="1" dirty="0"/>
              <a:t>WMO/UK Met</a:t>
            </a:r>
          </a:p>
        </p:txBody>
      </p:sp>
      <p:sp>
        <p:nvSpPr>
          <p:cNvPr id="12" name="TextBox 11">
            <a:extLst>
              <a:ext uri="{FF2B5EF4-FFF2-40B4-BE49-F238E27FC236}">
                <a16:creationId xmlns:a16="http://schemas.microsoft.com/office/drawing/2014/main" id="{ABF07848-AD5A-CCBA-1534-4C90C9F9648D}"/>
              </a:ext>
            </a:extLst>
          </p:cNvPr>
          <p:cNvSpPr txBox="1"/>
          <p:nvPr/>
        </p:nvSpPr>
        <p:spPr>
          <a:xfrm>
            <a:off x="5108651" y="6030164"/>
            <a:ext cx="2660073" cy="369332"/>
          </a:xfrm>
          <a:prstGeom prst="rect">
            <a:avLst/>
          </a:prstGeom>
          <a:noFill/>
        </p:spPr>
        <p:txBody>
          <a:bodyPr wrap="square" rtlCol="0">
            <a:spAutoFit/>
          </a:bodyPr>
          <a:lstStyle/>
          <a:p>
            <a:pPr algn="ctr"/>
            <a:r>
              <a:rPr lang="en-US" b="1" dirty="0"/>
              <a:t>BOM</a:t>
            </a:r>
          </a:p>
        </p:txBody>
      </p:sp>
      <p:sp>
        <p:nvSpPr>
          <p:cNvPr id="13" name="TextBox 12">
            <a:extLst>
              <a:ext uri="{FF2B5EF4-FFF2-40B4-BE49-F238E27FC236}">
                <a16:creationId xmlns:a16="http://schemas.microsoft.com/office/drawing/2014/main" id="{18C16369-55E1-5F0F-0310-B155178C3A9E}"/>
              </a:ext>
            </a:extLst>
          </p:cNvPr>
          <p:cNvSpPr txBox="1"/>
          <p:nvPr/>
        </p:nvSpPr>
        <p:spPr>
          <a:xfrm>
            <a:off x="8896479" y="5479215"/>
            <a:ext cx="2660073" cy="369332"/>
          </a:xfrm>
          <a:prstGeom prst="rect">
            <a:avLst/>
          </a:prstGeom>
          <a:noFill/>
        </p:spPr>
        <p:txBody>
          <a:bodyPr wrap="square" rtlCol="0">
            <a:spAutoFit/>
          </a:bodyPr>
          <a:lstStyle/>
          <a:p>
            <a:pPr algn="ctr"/>
            <a:r>
              <a:rPr lang="en-US" b="1" dirty="0"/>
              <a:t>BMKG</a:t>
            </a:r>
          </a:p>
        </p:txBody>
      </p:sp>
    </p:spTree>
    <p:extLst>
      <p:ext uri="{BB962C8B-B14F-4D97-AF65-F5344CB8AC3E}">
        <p14:creationId xmlns:p14="http://schemas.microsoft.com/office/powerpoint/2010/main" val="91527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584044" y="320349"/>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Localization of </a:t>
            </a: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 Matrix:</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2" name="Picture 1">
            <a:extLst>
              <a:ext uri="{FF2B5EF4-FFF2-40B4-BE49-F238E27FC236}">
                <a16:creationId xmlns:a16="http://schemas.microsoft.com/office/drawing/2014/main" id="{E2FFB165-932E-BAFF-285B-D031E3B4CB76}"/>
              </a:ext>
            </a:extLst>
          </p:cNvPr>
          <p:cNvPicPr>
            <a:picLocks noChangeAspect="1"/>
          </p:cNvPicPr>
          <p:nvPr/>
        </p:nvPicPr>
        <p:blipFill>
          <a:blip r:embed="rId2"/>
          <a:stretch>
            <a:fillRect/>
          </a:stretch>
        </p:blipFill>
        <p:spPr>
          <a:xfrm>
            <a:off x="1164609" y="1534132"/>
            <a:ext cx="9624204" cy="5187105"/>
          </a:xfrm>
          <a:prstGeom prst="rect">
            <a:avLst/>
          </a:prstGeom>
        </p:spPr>
      </p:pic>
    </p:spTree>
    <p:extLst>
      <p:ext uri="{BB962C8B-B14F-4D97-AF65-F5344CB8AC3E}">
        <p14:creationId xmlns:p14="http://schemas.microsoft.com/office/powerpoint/2010/main" val="108490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ACF71F-03A5-DFC5-6405-3566E952522C}"/>
              </a:ext>
            </a:extLst>
          </p:cNvPr>
          <p:cNvSpPr txBox="1"/>
          <p:nvPr/>
        </p:nvSpPr>
        <p:spPr>
          <a:xfrm>
            <a:off x="2499659" y="2879166"/>
            <a:ext cx="7416800" cy="461665"/>
          </a:xfrm>
          <a:prstGeom prst="rect">
            <a:avLst/>
          </a:prstGeom>
          <a:noFill/>
        </p:spPr>
        <p:txBody>
          <a:bodyPr wrap="square" rtlCol="0">
            <a:spAutoFit/>
          </a:bodyPr>
          <a:lstStyle/>
          <a:p>
            <a:pPr algn="ctr"/>
            <a:r>
              <a:rPr lang="en-US" sz="2400" dirty="0">
                <a:latin typeface="Open Sans Extrabold" panose="020B0906030804020204" pitchFamily="34" charset="0"/>
                <a:ea typeface="Open Sans Extrabold" panose="020B0906030804020204" pitchFamily="34" charset="0"/>
                <a:cs typeface="Open Sans Extrabold" panose="020B0906030804020204" pitchFamily="34" charset="0"/>
              </a:rPr>
              <a:t>Understand the </a:t>
            </a:r>
            <a:r>
              <a:rPr lang="en-US" sz="2400" dirty="0" err="1">
                <a:latin typeface="Open Sans Extrabold" panose="020B0906030804020204" pitchFamily="34" charset="0"/>
                <a:ea typeface="Open Sans Extrabold" panose="020B0906030804020204" pitchFamily="34" charset="0"/>
                <a:cs typeface="Open Sans Extrabold" panose="020B0906030804020204" pitchFamily="34" charset="0"/>
              </a:rPr>
              <a:t>IbFW</a:t>
            </a:r>
            <a:r>
              <a:rPr lang="en-US" sz="2400" dirty="0">
                <a:latin typeface="Open Sans Extrabold" panose="020B0906030804020204" pitchFamily="34" charset="0"/>
                <a:ea typeface="Open Sans Extrabold" panose="020B0906030804020204" pitchFamily="34" charset="0"/>
                <a:cs typeface="Open Sans Extrabold" panose="020B0906030804020204" pitchFamily="34" charset="0"/>
              </a:rPr>
              <a:t> with a Tropical Cyclone</a:t>
            </a:r>
          </a:p>
        </p:txBody>
      </p:sp>
    </p:spTree>
    <p:extLst>
      <p:ext uri="{BB962C8B-B14F-4D97-AF65-F5344CB8AC3E}">
        <p14:creationId xmlns:p14="http://schemas.microsoft.com/office/powerpoint/2010/main" val="1322379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 diagram, atlas&#10;&#10;Description automatically generated">
            <a:extLst>
              <a:ext uri="{FF2B5EF4-FFF2-40B4-BE49-F238E27FC236}">
                <a16:creationId xmlns:a16="http://schemas.microsoft.com/office/drawing/2014/main" id="{A14764E2-583B-DA39-2EB4-7F33ACA474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94077" cy="6858000"/>
          </a:xfrm>
          <a:prstGeom prst="rect">
            <a:avLst/>
          </a:prstGeom>
        </p:spPr>
      </p:pic>
      <p:grpSp>
        <p:nvGrpSpPr>
          <p:cNvPr id="5" name="Group 4">
            <a:extLst>
              <a:ext uri="{FF2B5EF4-FFF2-40B4-BE49-F238E27FC236}">
                <a16:creationId xmlns:a16="http://schemas.microsoft.com/office/drawing/2014/main" id="{FDF26A5C-7910-EADA-6752-C2941CEC60A3}"/>
              </a:ext>
            </a:extLst>
          </p:cNvPr>
          <p:cNvGrpSpPr/>
          <p:nvPr/>
        </p:nvGrpSpPr>
        <p:grpSpPr>
          <a:xfrm>
            <a:off x="8636000" y="2006601"/>
            <a:ext cx="3454400" cy="4165600"/>
            <a:chOff x="6400800" y="666750"/>
            <a:chExt cx="2590800" cy="3124200"/>
          </a:xfrm>
        </p:grpSpPr>
        <p:sp>
          <p:nvSpPr>
            <p:cNvPr id="6" name="Speech Bubble: Rectangle 5">
              <a:extLst>
                <a:ext uri="{FF2B5EF4-FFF2-40B4-BE49-F238E27FC236}">
                  <a16:creationId xmlns:a16="http://schemas.microsoft.com/office/drawing/2014/main" id="{7DC80736-5A18-99ED-D0FB-5CE1FF6BFE20}"/>
                </a:ext>
              </a:extLst>
            </p:cNvPr>
            <p:cNvSpPr/>
            <p:nvPr/>
          </p:nvSpPr>
          <p:spPr>
            <a:xfrm>
              <a:off x="6400800" y="666750"/>
              <a:ext cx="2590800" cy="3124200"/>
            </a:xfrm>
            <a:prstGeom prst="wedgeRectCallout">
              <a:avLst>
                <a:gd name="adj1" fmla="val -91421"/>
                <a:gd name="adj2" fmla="val 25409"/>
              </a:avLst>
            </a:prstGeom>
            <a:solidFill>
              <a:schemeClr val="accent6">
                <a:lumMod val="20000"/>
                <a:lumOff val="80000"/>
              </a:schemeClr>
            </a:solidFill>
            <a:ln w="6350"/>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CACAF09D-60EF-03E2-3E3D-CF84A20F42FA}"/>
                </a:ext>
              </a:extLst>
            </p:cNvPr>
            <p:cNvSpPr/>
            <p:nvPr/>
          </p:nvSpPr>
          <p:spPr>
            <a:xfrm>
              <a:off x="6477000" y="742950"/>
              <a:ext cx="2438400" cy="304800"/>
            </a:xfrm>
            <a:prstGeom prst="rect">
              <a:avLst/>
            </a:prstGeom>
            <a:solidFill>
              <a:srgbClr val="92D05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F0908DE4-0811-2A77-3BB4-FAA850ED444F}"/>
                </a:ext>
              </a:extLst>
            </p:cNvPr>
            <p:cNvSpPr txBox="1"/>
            <p:nvPr/>
          </p:nvSpPr>
          <p:spPr>
            <a:xfrm>
              <a:off x="6477000" y="772239"/>
              <a:ext cx="2438400" cy="223091"/>
            </a:xfrm>
            <a:prstGeom prst="rect">
              <a:avLst/>
            </a:prstGeom>
            <a:noFill/>
          </p:spPr>
          <p:txBody>
            <a:bodyPr wrap="square" rtlCol="0">
              <a:spAutoFit/>
            </a:bodyPr>
            <a:lstStyle/>
            <a:p>
              <a:pPr algn="ctr"/>
              <a:r>
                <a:rPr lang="en-US" sz="1333" b="1" dirty="0"/>
                <a:t>No Severe Event Hazard Expected</a:t>
              </a:r>
            </a:p>
          </p:txBody>
        </p:sp>
        <p:sp>
          <p:nvSpPr>
            <p:cNvPr id="9" name="TextBox 8">
              <a:extLst>
                <a:ext uri="{FF2B5EF4-FFF2-40B4-BE49-F238E27FC236}">
                  <a16:creationId xmlns:a16="http://schemas.microsoft.com/office/drawing/2014/main" id="{1CC802E9-33DC-C4D8-7C61-D4310A70BC68}"/>
                </a:ext>
              </a:extLst>
            </p:cNvPr>
            <p:cNvSpPr txBox="1"/>
            <p:nvPr/>
          </p:nvSpPr>
          <p:spPr>
            <a:xfrm>
              <a:off x="6467314" y="1177282"/>
              <a:ext cx="2438400" cy="877163"/>
            </a:xfrm>
            <a:prstGeom prst="rect">
              <a:avLst/>
            </a:prstGeom>
            <a:noFill/>
          </p:spPr>
          <p:txBody>
            <a:bodyPr wrap="square" lIns="91440" tIns="45720" rIns="91440" bIns="45720" rtlCol="0" anchor="t">
              <a:spAutoFit/>
            </a:bodyPr>
            <a:lstStyle/>
            <a:p>
              <a:r>
                <a:rPr lang="en-US" sz="1400" b="1" dirty="0"/>
                <a:t>Impact:</a:t>
              </a:r>
            </a:p>
            <a:p>
              <a:endParaRPr lang="en-US" sz="1400" b="1" dirty="0">
                <a:cs typeface="Calibri"/>
              </a:endParaRPr>
            </a:p>
            <a:p>
              <a:pPr marL="285750" indent="-285750">
                <a:buFont typeface="Arial"/>
                <a:buChar char="•"/>
              </a:pPr>
              <a:r>
                <a:rPr lang="en-US" sz="1400" dirty="0">
                  <a:cs typeface="Calibri"/>
                </a:rPr>
                <a:t>Impacts are not yet visible as the Typhoon is far away from Vietnam </a:t>
              </a:r>
              <a:endParaRPr lang="en-US" sz="1400" b="1" dirty="0">
                <a:cs typeface="Calibri" panose="020F0502020204030204"/>
              </a:endParaRPr>
            </a:p>
            <a:p>
              <a:pPr marL="227965" indent="-227965">
                <a:buFont typeface="Arial" panose="020B0604020202020204" pitchFamily="34" charset="0"/>
                <a:buChar char="•"/>
              </a:pPr>
              <a:endParaRPr lang="en-US" sz="1400" dirty="0">
                <a:cs typeface="Calibri"/>
              </a:endParaRPr>
            </a:p>
          </p:txBody>
        </p:sp>
        <p:sp>
          <p:nvSpPr>
            <p:cNvPr id="10" name="TextBox 9">
              <a:extLst>
                <a:ext uri="{FF2B5EF4-FFF2-40B4-BE49-F238E27FC236}">
                  <a16:creationId xmlns:a16="http://schemas.microsoft.com/office/drawing/2014/main" id="{0819F99B-B6FE-3622-C4EF-1F0C7348D6E6}"/>
                </a:ext>
              </a:extLst>
            </p:cNvPr>
            <p:cNvSpPr txBox="1"/>
            <p:nvPr/>
          </p:nvSpPr>
          <p:spPr>
            <a:xfrm>
              <a:off x="6493871" y="2435847"/>
              <a:ext cx="2438400" cy="1038746"/>
            </a:xfrm>
            <a:prstGeom prst="rect">
              <a:avLst/>
            </a:prstGeom>
            <a:noFill/>
          </p:spPr>
          <p:txBody>
            <a:bodyPr wrap="square" rtlCol="0">
              <a:spAutoFit/>
            </a:bodyPr>
            <a:lstStyle/>
            <a:p>
              <a:r>
                <a:rPr lang="en-US" sz="1400" b="1" dirty="0"/>
                <a:t>Actions and AA:</a:t>
              </a:r>
            </a:p>
            <a:p>
              <a:endParaRPr lang="en-US" sz="1400" b="1" dirty="0"/>
            </a:p>
            <a:p>
              <a:pPr marL="228594" indent="-228594">
                <a:buFont typeface="Arial" panose="020B0604020202020204" pitchFamily="34" charset="0"/>
                <a:buChar char="•"/>
              </a:pPr>
              <a:r>
                <a:rPr lang="en-US" sz="1400" dirty="0"/>
                <a:t>Keep an eye on the weather forecasts</a:t>
              </a:r>
            </a:p>
            <a:p>
              <a:pPr marL="228594" indent="-228594">
                <a:buFont typeface="Arial" panose="020B0604020202020204" pitchFamily="34" charset="0"/>
                <a:buChar char="•"/>
              </a:pPr>
              <a:r>
                <a:rPr lang="en-US" sz="1400" dirty="0"/>
                <a:t>Watch TV, </a:t>
              </a:r>
            </a:p>
            <a:p>
              <a:pPr marL="228594" indent="-228594">
                <a:buFont typeface="Arial" panose="020B0604020202020204" pitchFamily="34" charset="0"/>
                <a:buChar char="•"/>
              </a:pPr>
              <a:r>
                <a:rPr lang="en-US" sz="1400" dirty="0"/>
                <a:t>Listen radio, </a:t>
              </a:r>
            </a:p>
            <a:p>
              <a:pPr marL="228594" indent="-228594">
                <a:buFont typeface="Arial" panose="020B0604020202020204" pitchFamily="34" charset="0"/>
                <a:buChar char="•"/>
              </a:pPr>
              <a:r>
                <a:rPr lang="en-US" sz="1400" dirty="0"/>
                <a:t>Look at Social Media</a:t>
              </a:r>
            </a:p>
          </p:txBody>
        </p:sp>
      </p:grpSp>
      <p:sp>
        <p:nvSpPr>
          <p:cNvPr id="2" name="TextBox 1">
            <a:extLst>
              <a:ext uri="{FF2B5EF4-FFF2-40B4-BE49-F238E27FC236}">
                <a16:creationId xmlns:a16="http://schemas.microsoft.com/office/drawing/2014/main" id="{D7D30072-4E48-F9A7-7DCB-DF256C778F03}"/>
              </a:ext>
            </a:extLst>
          </p:cNvPr>
          <p:cNvSpPr txBox="1"/>
          <p:nvPr/>
        </p:nvSpPr>
        <p:spPr>
          <a:xfrm>
            <a:off x="186520" y="191068"/>
            <a:ext cx="458109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Larger scale: Qualitative Information</a:t>
            </a:r>
          </a:p>
        </p:txBody>
      </p:sp>
    </p:spTree>
    <p:extLst>
      <p:ext uri="{BB962C8B-B14F-4D97-AF65-F5344CB8AC3E}">
        <p14:creationId xmlns:p14="http://schemas.microsoft.com/office/powerpoint/2010/main" val="401634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 atlas, diagram&#10;&#10;Description automatically generated">
            <a:extLst>
              <a:ext uri="{FF2B5EF4-FFF2-40B4-BE49-F238E27FC236}">
                <a16:creationId xmlns:a16="http://schemas.microsoft.com/office/drawing/2014/main" id="{ECEDC78E-F169-57DB-218F-8C70996B75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94077" cy="6858000"/>
          </a:xfrm>
          <a:prstGeom prst="rect">
            <a:avLst/>
          </a:prstGeom>
        </p:spPr>
      </p:pic>
      <p:grpSp>
        <p:nvGrpSpPr>
          <p:cNvPr id="5" name="Group 4">
            <a:extLst>
              <a:ext uri="{FF2B5EF4-FFF2-40B4-BE49-F238E27FC236}">
                <a16:creationId xmlns:a16="http://schemas.microsoft.com/office/drawing/2014/main" id="{0395B6D8-74B0-5DD2-9165-AFE761C49418}"/>
              </a:ext>
            </a:extLst>
          </p:cNvPr>
          <p:cNvGrpSpPr/>
          <p:nvPr/>
        </p:nvGrpSpPr>
        <p:grpSpPr>
          <a:xfrm>
            <a:off x="8636000" y="177800"/>
            <a:ext cx="3454400" cy="6604001"/>
            <a:chOff x="6400800" y="665698"/>
            <a:chExt cx="2590800" cy="3509856"/>
          </a:xfrm>
        </p:grpSpPr>
        <p:sp>
          <p:nvSpPr>
            <p:cNvPr id="6" name="Speech Bubble: Rectangle 5">
              <a:extLst>
                <a:ext uri="{FF2B5EF4-FFF2-40B4-BE49-F238E27FC236}">
                  <a16:creationId xmlns:a16="http://schemas.microsoft.com/office/drawing/2014/main" id="{26F64E3B-FD0A-B7E5-F3C5-90742B23A0D2}"/>
                </a:ext>
              </a:extLst>
            </p:cNvPr>
            <p:cNvSpPr/>
            <p:nvPr/>
          </p:nvSpPr>
          <p:spPr>
            <a:xfrm>
              <a:off x="6400800" y="665698"/>
              <a:ext cx="2590800" cy="3509856"/>
            </a:xfrm>
            <a:prstGeom prst="wedgeRectCallout">
              <a:avLst>
                <a:gd name="adj1" fmla="val -91421"/>
                <a:gd name="adj2" fmla="val 25409"/>
              </a:avLst>
            </a:prstGeom>
            <a:solidFill>
              <a:schemeClr val="accent6">
                <a:lumMod val="20000"/>
                <a:lumOff val="80000"/>
              </a:schemeClr>
            </a:solidFill>
            <a:ln w="6350"/>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B6D4EB57-141E-7F2D-8128-E3549043115C}"/>
                </a:ext>
              </a:extLst>
            </p:cNvPr>
            <p:cNvSpPr/>
            <p:nvPr/>
          </p:nvSpPr>
          <p:spPr>
            <a:xfrm>
              <a:off x="6477000" y="742950"/>
              <a:ext cx="2438400" cy="246734"/>
            </a:xfrm>
            <a:prstGeom prst="rect">
              <a:avLst/>
            </a:prstGeom>
            <a:solidFill>
              <a:srgbClr val="FFFF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12C599F6-C617-669C-D132-C42CB43D9F55}"/>
                </a:ext>
              </a:extLst>
            </p:cNvPr>
            <p:cNvSpPr txBox="1"/>
            <p:nvPr/>
          </p:nvSpPr>
          <p:spPr>
            <a:xfrm>
              <a:off x="6477000" y="772239"/>
              <a:ext cx="2438400" cy="158089"/>
            </a:xfrm>
            <a:prstGeom prst="rect">
              <a:avLst/>
            </a:prstGeom>
            <a:noFill/>
          </p:spPr>
          <p:txBody>
            <a:bodyPr wrap="square" rtlCol="0">
              <a:spAutoFit/>
            </a:bodyPr>
            <a:lstStyle/>
            <a:p>
              <a:pPr algn="ctr"/>
              <a:r>
                <a:rPr lang="en-US" sz="1333" b="1" dirty="0"/>
                <a:t>Be Aware</a:t>
              </a:r>
            </a:p>
          </p:txBody>
        </p:sp>
        <p:sp>
          <p:nvSpPr>
            <p:cNvPr id="9" name="TextBox 8">
              <a:extLst>
                <a:ext uri="{FF2B5EF4-FFF2-40B4-BE49-F238E27FC236}">
                  <a16:creationId xmlns:a16="http://schemas.microsoft.com/office/drawing/2014/main" id="{10DAB1CD-E7C0-9106-6619-F212BFD59F25}"/>
                </a:ext>
              </a:extLst>
            </p:cNvPr>
            <p:cNvSpPr txBox="1"/>
            <p:nvPr/>
          </p:nvSpPr>
          <p:spPr>
            <a:xfrm>
              <a:off x="6477000" y="1032996"/>
              <a:ext cx="2438400" cy="1194100"/>
            </a:xfrm>
            <a:prstGeom prst="rect">
              <a:avLst/>
            </a:prstGeom>
            <a:noFill/>
          </p:spPr>
          <p:txBody>
            <a:bodyPr wrap="square" rtlCol="0">
              <a:spAutoFit/>
            </a:bodyPr>
            <a:lstStyle/>
            <a:p>
              <a:r>
                <a:rPr lang="en-US" sz="1400" b="1" dirty="0"/>
                <a:t>Impact:</a:t>
              </a:r>
            </a:p>
            <a:p>
              <a:endParaRPr lang="en-US" sz="1400" b="1" dirty="0"/>
            </a:p>
            <a:p>
              <a:pPr marL="228594" indent="-228594">
                <a:buFont typeface="Arial" panose="020B0604020202020204" pitchFamily="34" charset="0"/>
                <a:buChar char="•"/>
              </a:pPr>
              <a:r>
                <a:rPr lang="en-US" sz="1400" dirty="0"/>
                <a:t>Trees blown away (Isolated)</a:t>
              </a:r>
            </a:p>
            <a:p>
              <a:pPr marL="228594" indent="-228594">
                <a:buFont typeface="Arial" panose="020B0604020202020204" pitchFamily="34" charset="0"/>
                <a:buChar char="•"/>
              </a:pPr>
              <a:r>
                <a:rPr lang="en-US" sz="1400" dirty="0"/>
                <a:t>Damages to billboards (Isolated)</a:t>
              </a:r>
            </a:p>
            <a:p>
              <a:pPr marL="228594" indent="-228594">
                <a:buFont typeface="Arial" panose="020B0604020202020204" pitchFamily="34" charset="0"/>
                <a:buChar char="•"/>
              </a:pPr>
              <a:r>
                <a:rPr lang="en-US" sz="1400" dirty="0"/>
                <a:t>Small scale damage to vegetation (Isolated)</a:t>
              </a:r>
            </a:p>
            <a:p>
              <a:pPr marL="228594" indent="-228594">
                <a:buFont typeface="Arial" panose="020B0604020202020204" pitchFamily="34" charset="0"/>
                <a:buChar char="•"/>
              </a:pPr>
              <a:r>
                <a:rPr lang="en-US" sz="1400" dirty="0"/>
                <a:t>Roofs of non-engineered houses damaged (tin roof, thatch roof)</a:t>
              </a:r>
            </a:p>
            <a:p>
              <a:pPr marL="228594" indent="-228594">
                <a:buFont typeface="Arial" panose="020B0604020202020204" pitchFamily="34" charset="0"/>
                <a:buChar char="•"/>
              </a:pPr>
              <a:r>
                <a:rPr lang="en-US" sz="1400" dirty="0"/>
                <a:t>Falling lamp posts </a:t>
              </a:r>
            </a:p>
            <a:p>
              <a:pPr marL="228594" indent="-228594">
                <a:buFont typeface="Arial" panose="020B0604020202020204" pitchFamily="34" charset="0"/>
                <a:buChar char="•"/>
              </a:pPr>
              <a:endParaRPr lang="en-US" sz="1400" dirty="0"/>
            </a:p>
          </p:txBody>
        </p:sp>
        <p:sp>
          <p:nvSpPr>
            <p:cNvPr id="10" name="TextBox 9">
              <a:extLst>
                <a:ext uri="{FF2B5EF4-FFF2-40B4-BE49-F238E27FC236}">
                  <a16:creationId xmlns:a16="http://schemas.microsoft.com/office/drawing/2014/main" id="{2CAD3F6D-EF18-93B5-694F-0DBDF9407D24}"/>
                </a:ext>
              </a:extLst>
            </p:cNvPr>
            <p:cNvSpPr txBox="1"/>
            <p:nvPr/>
          </p:nvSpPr>
          <p:spPr>
            <a:xfrm>
              <a:off x="6515100" y="2164143"/>
              <a:ext cx="2438400" cy="1652110"/>
            </a:xfrm>
            <a:prstGeom prst="rect">
              <a:avLst/>
            </a:prstGeom>
            <a:noFill/>
          </p:spPr>
          <p:txBody>
            <a:bodyPr wrap="square" rtlCol="0">
              <a:spAutoFit/>
            </a:bodyPr>
            <a:lstStyle/>
            <a:p>
              <a:r>
                <a:rPr lang="en-US" sz="1400" b="1" dirty="0"/>
                <a:t>Actions and AA:</a:t>
              </a:r>
            </a:p>
            <a:p>
              <a:endParaRPr lang="en-US" sz="1400" b="1" dirty="0"/>
            </a:p>
            <a:p>
              <a:pPr marL="228594" indent="-228594">
                <a:buFont typeface="Arial" panose="020B0604020202020204" pitchFamily="34" charset="0"/>
                <a:buChar char="•"/>
              </a:pPr>
              <a:r>
                <a:rPr lang="en-US" sz="1400" dirty="0"/>
                <a:t>Remain alert</a:t>
              </a:r>
            </a:p>
            <a:p>
              <a:pPr marL="228594" indent="-228594">
                <a:buFont typeface="Arial" panose="020B0604020202020204" pitchFamily="34" charset="0"/>
                <a:buChar char="•"/>
              </a:pPr>
              <a:r>
                <a:rPr lang="en-US" sz="1400" dirty="0"/>
                <a:t>Ensure you access the latest weather forecast for up-to-date information</a:t>
              </a:r>
            </a:p>
            <a:p>
              <a:pPr marL="228594" indent="-228594">
                <a:buFont typeface="Arial" panose="020B0604020202020204" pitchFamily="34" charset="0"/>
                <a:buChar char="•"/>
              </a:pPr>
              <a:r>
                <a:rPr lang="en-US" sz="1400" dirty="0"/>
                <a:t>Prepare to act to protect life and livelihood in the designated locations, </a:t>
              </a:r>
            </a:p>
            <a:p>
              <a:pPr marL="228594" indent="-228594">
                <a:buFont typeface="Arial" panose="020B0604020202020204" pitchFamily="34" charset="0"/>
                <a:buChar char="•"/>
              </a:pPr>
              <a:r>
                <a:rPr lang="en-US" sz="1400" dirty="0"/>
                <a:t>Prepare to act to protect livestock in the designated locations</a:t>
              </a:r>
            </a:p>
            <a:p>
              <a:pPr marL="228594" indent="-228594">
                <a:buFont typeface="Arial" panose="020B0604020202020204" pitchFamily="34" charset="0"/>
                <a:buChar char="•"/>
              </a:pPr>
              <a:r>
                <a:rPr lang="en-US" sz="1400" dirty="0"/>
                <a:t>Prepare to act to protect property in the designated locations</a:t>
              </a:r>
            </a:p>
            <a:p>
              <a:pPr marL="228594" indent="-228594">
                <a:buFont typeface="Arial" panose="020B0604020202020204" pitchFamily="34" charset="0"/>
                <a:buChar char="•"/>
              </a:pPr>
              <a:r>
                <a:rPr lang="en-US" sz="1400" dirty="0"/>
                <a:t>Identify the safe shelters with basic amenities for male and female and access to disabled</a:t>
              </a:r>
            </a:p>
          </p:txBody>
        </p:sp>
      </p:grpSp>
      <p:sp>
        <p:nvSpPr>
          <p:cNvPr id="2" name="TextBox 1">
            <a:extLst>
              <a:ext uri="{FF2B5EF4-FFF2-40B4-BE49-F238E27FC236}">
                <a16:creationId xmlns:a16="http://schemas.microsoft.com/office/drawing/2014/main" id="{3D217130-601B-3B6B-6560-47975593BE01}"/>
              </a:ext>
            </a:extLst>
          </p:cNvPr>
          <p:cNvSpPr txBox="1"/>
          <p:nvPr/>
        </p:nvSpPr>
        <p:spPr>
          <a:xfrm>
            <a:off x="186520" y="191068"/>
            <a:ext cx="458109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Larger scale: Qualitative Information</a:t>
            </a:r>
          </a:p>
        </p:txBody>
      </p:sp>
    </p:spTree>
    <p:extLst>
      <p:ext uri="{BB962C8B-B14F-4D97-AF65-F5344CB8AC3E}">
        <p14:creationId xmlns:p14="http://schemas.microsoft.com/office/powerpoint/2010/main" val="1548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 atlas, diagram&#10;&#10;Description automatically generated">
            <a:extLst>
              <a:ext uri="{FF2B5EF4-FFF2-40B4-BE49-F238E27FC236}">
                <a16:creationId xmlns:a16="http://schemas.microsoft.com/office/drawing/2014/main" id="{B95B21BD-27A6-70FC-6235-FF6F04CDAE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94077" cy="6858000"/>
          </a:xfrm>
          <a:prstGeom prst="rect">
            <a:avLst/>
          </a:prstGeom>
        </p:spPr>
      </p:pic>
      <p:grpSp>
        <p:nvGrpSpPr>
          <p:cNvPr id="5" name="Group 4">
            <a:extLst>
              <a:ext uri="{FF2B5EF4-FFF2-40B4-BE49-F238E27FC236}">
                <a16:creationId xmlns:a16="http://schemas.microsoft.com/office/drawing/2014/main" id="{5FDA78E3-187D-CFB2-9166-25A9A3588140}"/>
              </a:ext>
            </a:extLst>
          </p:cNvPr>
          <p:cNvGrpSpPr/>
          <p:nvPr/>
        </p:nvGrpSpPr>
        <p:grpSpPr>
          <a:xfrm>
            <a:off x="8636001" y="177800"/>
            <a:ext cx="3492265" cy="6768354"/>
            <a:chOff x="6400800" y="665698"/>
            <a:chExt cx="2619199" cy="3597205"/>
          </a:xfrm>
        </p:grpSpPr>
        <p:sp>
          <p:nvSpPr>
            <p:cNvPr id="6" name="Speech Bubble: Rectangle 5">
              <a:extLst>
                <a:ext uri="{FF2B5EF4-FFF2-40B4-BE49-F238E27FC236}">
                  <a16:creationId xmlns:a16="http://schemas.microsoft.com/office/drawing/2014/main" id="{80452063-9DA3-9B45-E3CB-327FC585A1F5}"/>
                </a:ext>
              </a:extLst>
            </p:cNvPr>
            <p:cNvSpPr/>
            <p:nvPr/>
          </p:nvSpPr>
          <p:spPr>
            <a:xfrm>
              <a:off x="6400800" y="665698"/>
              <a:ext cx="2590800" cy="3509856"/>
            </a:xfrm>
            <a:prstGeom prst="wedgeRectCallout">
              <a:avLst>
                <a:gd name="adj1" fmla="val -91421"/>
                <a:gd name="adj2" fmla="val 25409"/>
              </a:avLst>
            </a:prstGeom>
            <a:solidFill>
              <a:schemeClr val="accent6">
                <a:lumMod val="20000"/>
                <a:lumOff val="80000"/>
              </a:schemeClr>
            </a:solidFill>
            <a:ln w="6350"/>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8CD6DBA2-2859-5FE4-A55E-72E3BC71133A}"/>
                </a:ext>
              </a:extLst>
            </p:cNvPr>
            <p:cNvSpPr/>
            <p:nvPr/>
          </p:nvSpPr>
          <p:spPr>
            <a:xfrm>
              <a:off x="6477000" y="699986"/>
              <a:ext cx="2438400" cy="174481"/>
            </a:xfrm>
            <a:prstGeom prst="rect">
              <a:avLst/>
            </a:prstGeom>
            <a:solidFill>
              <a:srgbClr val="FFC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7B9CE2D-FC49-7253-5BBC-C641B278F87B}"/>
                </a:ext>
              </a:extLst>
            </p:cNvPr>
            <p:cNvSpPr txBox="1"/>
            <p:nvPr/>
          </p:nvSpPr>
          <p:spPr>
            <a:xfrm>
              <a:off x="6476999" y="705247"/>
              <a:ext cx="2438400" cy="158089"/>
            </a:xfrm>
            <a:prstGeom prst="rect">
              <a:avLst/>
            </a:prstGeom>
            <a:noFill/>
          </p:spPr>
          <p:txBody>
            <a:bodyPr wrap="square" rtlCol="0">
              <a:spAutoFit/>
            </a:bodyPr>
            <a:lstStyle/>
            <a:p>
              <a:pPr algn="ctr"/>
              <a:r>
                <a:rPr lang="en-US" sz="1333" b="1" dirty="0"/>
                <a:t>Be Prepared</a:t>
              </a:r>
            </a:p>
          </p:txBody>
        </p:sp>
        <p:sp>
          <p:nvSpPr>
            <p:cNvPr id="9" name="TextBox 8">
              <a:extLst>
                <a:ext uri="{FF2B5EF4-FFF2-40B4-BE49-F238E27FC236}">
                  <a16:creationId xmlns:a16="http://schemas.microsoft.com/office/drawing/2014/main" id="{B73A562E-5498-4CE7-FD1B-D35E30D49095}"/>
                </a:ext>
              </a:extLst>
            </p:cNvPr>
            <p:cNvSpPr txBox="1"/>
            <p:nvPr/>
          </p:nvSpPr>
          <p:spPr>
            <a:xfrm>
              <a:off x="6429199" y="883084"/>
              <a:ext cx="2562401" cy="1909060"/>
            </a:xfrm>
            <a:prstGeom prst="rect">
              <a:avLst/>
            </a:prstGeom>
            <a:noFill/>
          </p:spPr>
          <p:txBody>
            <a:bodyPr wrap="square" rtlCol="0">
              <a:spAutoFit/>
            </a:bodyPr>
            <a:lstStyle/>
            <a:p>
              <a:r>
                <a:rPr lang="en-US" sz="1067" b="1" dirty="0"/>
                <a:t>Impact:</a:t>
              </a:r>
            </a:p>
            <a:p>
              <a:pPr marL="228594" indent="-228594">
                <a:buFont typeface="Arial" panose="020B0604020202020204" pitchFamily="34" charset="0"/>
                <a:buChar char="•"/>
              </a:pPr>
              <a:r>
                <a:rPr lang="en-US" sz="1067" dirty="0"/>
                <a:t>Trees blown over (Isolated)</a:t>
              </a:r>
            </a:p>
            <a:p>
              <a:pPr marL="228594" indent="-228594">
                <a:buFont typeface="Arial" panose="020B0604020202020204" pitchFamily="34" charset="0"/>
                <a:buChar char="•"/>
              </a:pPr>
              <a:r>
                <a:rPr lang="en-US" sz="1067" dirty="0"/>
                <a:t>Damages to billboards (Isolated)</a:t>
              </a:r>
            </a:p>
            <a:p>
              <a:pPr marL="228594" indent="-228594">
                <a:buFont typeface="Arial" panose="020B0604020202020204" pitchFamily="34" charset="0"/>
                <a:buChar char="•"/>
              </a:pPr>
              <a:r>
                <a:rPr lang="en-US" sz="1067" dirty="0"/>
                <a:t>Small scale damage to vegetation (Isolated)</a:t>
              </a:r>
            </a:p>
            <a:p>
              <a:pPr marL="228594" indent="-228594">
                <a:buFont typeface="Arial" panose="020B0604020202020204" pitchFamily="34" charset="0"/>
                <a:buChar char="•"/>
              </a:pPr>
              <a:r>
                <a:rPr lang="en-US" sz="1067" dirty="0"/>
                <a:t>Roofs of non-engineered houses damaged (tin roof, thatch roof)</a:t>
              </a:r>
            </a:p>
            <a:p>
              <a:pPr marL="228594" indent="-228594">
                <a:buFont typeface="Arial" panose="020B0604020202020204" pitchFamily="34" charset="0"/>
                <a:buChar char="•"/>
              </a:pPr>
              <a:r>
                <a:rPr lang="en-US" sz="1067" dirty="0"/>
                <a:t>Falling lamp posts</a:t>
              </a:r>
            </a:p>
            <a:p>
              <a:pPr marL="228594" indent="-228594">
                <a:buFont typeface="Arial" panose="020B0604020202020204" pitchFamily="34" charset="0"/>
                <a:buChar char="•"/>
              </a:pPr>
              <a:r>
                <a:rPr lang="en-US" sz="1067" dirty="0"/>
                <a:t>More trees blown over in larger areas that block roads</a:t>
              </a:r>
            </a:p>
            <a:p>
              <a:pPr marL="228594" indent="-228594">
                <a:buFont typeface="Arial" panose="020B0604020202020204" pitchFamily="34" charset="0"/>
                <a:buChar char="•"/>
              </a:pPr>
              <a:r>
                <a:rPr lang="en-US" sz="1067" dirty="0"/>
                <a:t>More damage to agriculture</a:t>
              </a:r>
            </a:p>
            <a:p>
              <a:pPr marL="228594" indent="-228594">
                <a:buFont typeface="Arial" panose="020B0604020202020204" pitchFamily="34" charset="0"/>
                <a:buChar char="•"/>
              </a:pPr>
              <a:r>
                <a:rPr lang="en-US" sz="1067" dirty="0"/>
                <a:t>Small boats affected that are used for transport and fishing</a:t>
              </a:r>
            </a:p>
            <a:p>
              <a:pPr marL="228594" indent="-228594">
                <a:buFont typeface="Arial" panose="020B0604020202020204" pitchFamily="34" charset="0"/>
                <a:buChar char="•"/>
              </a:pPr>
              <a:r>
                <a:rPr lang="en-US" sz="1067" dirty="0"/>
                <a:t>Engine boats can still operate</a:t>
              </a:r>
            </a:p>
            <a:p>
              <a:pPr marL="228594" indent="-228594">
                <a:buFont typeface="Arial" panose="020B0604020202020204" pitchFamily="34" charset="0"/>
                <a:buChar char="•"/>
              </a:pPr>
              <a:r>
                <a:rPr lang="en-US" sz="1067" dirty="0"/>
                <a:t>Some electricity poles damaged, causing minor outages</a:t>
              </a:r>
            </a:p>
            <a:p>
              <a:pPr marL="228594" indent="-228594">
                <a:buFont typeface="Arial" panose="020B0604020202020204" pitchFamily="34" charset="0"/>
                <a:buChar char="•"/>
              </a:pPr>
              <a:r>
                <a:rPr lang="en-US" sz="1067" dirty="0"/>
                <a:t>More vulnerable houses collapse</a:t>
              </a:r>
            </a:p>
            <a:p>
              <a:pPr marL="228594" indent="-228594">
                <a:buFont typeface="Arial" panose="020B0604020202020204" pitchFamily="34" charset="0"/>
                <a:buChar char="•"/>
              </a:pPr>
              <a:r>
                <a:rPr lang="en-US" sz="1067" dirty="0"/>
                <a:t>Significant damage to roofs of many houses</a:t>
              </a:r>
            </a:p>
            <a:p>
              <a:pPr marL="228594" indent="-228594">
                <a:buFont typeface="Arial" panose="020B0604020202020204" pitchFamily="34" charset="0"/>
                <a:buChar char="•"/>
              </a:pPr>
              <a:r>
                <a:rPr lang="en-US" sz="1067" dirty="0"/>
                <a:t>Population displacement</a:t>
              </a:r>
            </a:p>
            <a:p>
              <a:pPr marL="228594" indent="-228594">
                <a:buFont typeface="Arial" panose="020B0604020202020204" pitchFamily="34" charset="0"/>
                <a:buChar char="•"/>
              </a:pPr>
              <a:endParaRPr lang="en-US" sz="1067" dirty="0"/>
            </a:p>
            <a:p>
              <a:pPr marL="228594" indent="-228594">
                <a:buFont typeface="Arial" panose="020B0604020202020204" pitchFamily="34" charset="0"/>
                <a:buChar char="•"/>
              </a:pPr>
              <a:endParaRPr lang="en-US" sz="1067" dirty="0"/>
            </a:p>
            <a:p>
              <a:pPr marL="228594" indent="-228594">
                <a:buFont typeface="Arial" panose="020B0604020202020204" pitchFamily="34" charset="0"/>
                <a:buChar char="•"/>
              </a:pPr>
              <a:endParaRPr lang="en-US" sz="1067" dirty="0"/>
            </a:p>
            <a:p>
              <a:pPr marL="228594" indent="-228594">
                <a:buFont typeface="Arial" panose="020B0604020202020204" pitchFamily="34" charset="0"/>
                <a:buChar char="•"/>
              </a:pPr>
              <a:endParaRPr lang="en-US" sz="1400" dirty="0"/>
            </a:p>
          </p:txBody>
        </p:sp>
        <p:sp>
          <p:nvSpPr>
            <p:cNvPr id="10" name="TextBox 9">
              <a:extLst>
                <a:ext uri="{FF2B5EF4-FFF2-40B4-BE49-F238E27FC236}">
                  <a16:creationId xmlns:a16="http://schemas.microsoft.com/office/drawing/2014/main" id="{7B6B76E8-6B4D-283B-D7E2-964F48DE3C84}"/>
                </a:ext>
              </a:extLst>
            </p:cNvPr>
            <p:cNvSpPr txBox="1"/>
            <p:nvPr/>
          </p:nvSpPr>
          <p:spPr>
            <a:xfrm>
              <a:off x="6457599" y="2555620"/>
              <a:ext cx="2562400" cy="1707283"/>
            </a:xfrm>
            <a:prstGeom prst="rect">
              <a:avLst/>
            </a:prstGeom>
            <a:noFill/>
          </p:spPr>
          <p:txBody>
            <a:bodyPr wrap="square" rtlCol="0">
              <a:spAutoFit/>
            </a:bodyPr>
            <a:lstStyle/>
            <a:p>
              <a:r>
                <a:rPr lang="en-US" sz="1067" b="1" dirty="0"/>
                <a:t>Actions and AA:</a:t>
              </a:r>
            </a:p>
            <a:p>
              <a:pPr marL="228594" indent="-228594">
                <a:buFont typeface="Arial" panose="020B0604020202020204" pitchFamily="34" charset="0"/>
                <a:buChar char="•"/>
              </a:pPr>
              <a:r>
                <a:rPr lang="en-US" sz="1067" dirty="0"/>
                <a:t>Remain alert</a:t>
              </a:r>
            </a:p>
            <a:p>
              <a:pPr marL="228594" indent="-228594">
                <a:buFont typeface="Arial" panose="020B0604020202020204" pitchFamily="34" charset="0"/>
                <a:buChar char="•"/>
              </a:pPr>
              <a:r>
                <a:rPr lang="en-US" sz="1067" dirty="0"/>
                <a:t>Ensure you access the latest weather forecast for up-to-date information</a:t>
              </a:r>
            </a:p>
            <a:p>
              <a:pPr marL="228594" indent="-228594">
                <a:buFont typeface="Arial" panose="020B0604020202020204" pitchFamily="34" charset="0"/>
                <a:buChar char="•"/>
              </a:pPr>
              <a:r>
                <a:rPr lang="en-US" sz="1067" dirty="0"/>
                <a:t>Prepare to act to protect life and livelihood in the designated locations, </a:t>
              </a:r>
            </a:p>
            <a:p>
              <a:pPr marL="228594" indent="-228594">
                <a:buFont typeface="Arial" panose="020B0604020202020204" pitchFamily="34" charset="0"/>
                <a:buChar char="•"/>
              </a:pPr>
              <a:r>
                <a:rPr lang="en-US" sz="1067" dirty="0"/>
                <a:t>Prepare to act to protect livestock in the designated locations</a:t>
              </a:r>
            </a:p>
            <a:p>
              <a:pPr marL="228594" indent="-228594">
                <a:buFont typeface="Arial" panose="020B0604020202020204" pitchFamily="34" charset="0"/>
                <a:buChar char="•"/>
              </a:pPr>
              <a:r>
                <a:rPr lang="en-US" sz="1067" dirty="0"/>
                <a:t>Prepare to act to protect property in the designated locations</a:t>
              </a:r>
            </a:p>
            <a:p>
              <a:pPr marL="228594" indent="-228594">
                <a:buFont typeface="Arial" panose="020B0604020202020204" pitchFamily="34" charset="0"/>
                <a:buChar char="•"/>
              </a:pPr>
              <a:r>
                <a:rPr lang="en-US" sz="1067" dirty="0"/>
                <a:t>Identify the safe shelters with basic amenities for male and female and access to disabled</a:t>
              </a:r>
            </a:p>
            <a:p>
              <a:pPr marL="228594" indent="-228594">
                <a:buFont typeface="Arial" panose="020B0604020202020204" pitchFamily="34" charset="0"/>
                <a:buChar char="•"/>
              </a:pPr>
              <a:r>
                <a:rPr lang="en-US" sz="1067" dirty="0"/>
                <a:t>Secure property and livelihood assets. </a:t>
              </a:r>
            </a:p>
            <a:p>
              <a:pPr marL="228594" indent="-228594">
                <a:buFont typeface="Arial" panose="020B0604020202020204" pitchFamily="34" charset="0"/>
                <a:buChar char="•"/>
              </a:pPr>
              <a:r>
                <a:rPr lang="en-US" sz="1067" dirty="0"/>
                <a:t>Be prepared to evacuate</a:t>
              </a:r>
            </a:p>
            <a:p>
              <a:pPr marL="228594" indent="-228594">
                <a:buFont typeface="Arial" panose="020B0604020202020204" pitchFamily="34" charset="0"/>
                <a:buChar char="•"/>
              </a:pPr>
              <a:r>
                <a:rPr lang="en-US" sz="1067" dirty="0"/>
                <a:t>Be aware of the potential risk of flying objects in your area</a:t>
              </a:r>
            </a:p>
            <a:p>
              <a:pPr marL="228594" indent="-228594">
                <a:buFont typeface="Arial" panose="020B0604020202020204" pitchFamily="34" charset="0"/>
                <a:buChar char="•"/>
              </a:pPr>
              <a:r>
                <a:rPr lang="en-US" sz="1067" dirty="0"/>
                <a:t>Follow civil protection orders</a:t>
              </a:r>
            </a:p>
            <a:p>
              <a:pPr marL="228594" indent="-228594">
                <a:buFont typeface="Arial" panose="020B0604020202020204" pitchFamily="34" charset="0"/>
                <a:buChar char="•"/>
              </a:pPr>
              <a:r>
                <a:rPr lang="en-US" sz="1067" dirty="0"/>
                <a:t>Maintain radio/media watch for latest updates</a:t>
              </a:r>
            </a:p>
            <a:p>
              <a:pPr marL="228594" indent="-228594">
                <a:buFont typeface="Arial" panose="020B0604020202020204" pitchFamily="34" charset="0"/>
                <a:buChar char="•"/>
              </a:pPr>
              <a:endParaRPr lang="en-US" sz="1067" dirty="0"/>
            </a:p>
          </p:txBody>
        </p:sp>
      </p:grpSp>
      <p:sp>
        <p:nvSpPr>
          <p:cNvPr id="2" name="TextBox 1">
            <a:extLst>
              <a:ext uri="{FF2B5EF4-FFF2-40B4-BE49-F238E27FC236}">
                <a16:creationId xmlns:a16="http://schemas.microsoft.com/office/drawing/2014/main" id="{13F87C1E-1F7E-4DA4-4C62-BDC17B350CC1}"/>
              </a:ext>
            </a:extLst>
          </p:cNvPr>
          <p:cNvSpPr txBox="1"/>
          <p:nvPr/>
        </p:nvSpPr>
        <p:spPr>
          <a:xfrm>
            <a:off x="186520" y="191068"/>
            <a:ext cx="458109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Larger scale: Qualitative Information</a:t>
            </a:r>
          </a:p>
        </p:txBody>
      </p:sp>
    </p:spTree>
    <p:extLst>
      <p:ext uri="{BB962C8B-B14F-4D97-AF65-F5344CB8AC3E}">
        <p14:creationId xmlns:p14="http://schemas.microsoft.com/office/powerpoint/2010/main" val="14290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 diagram, atlas&#10;&#10;Description automatically generated">
            <a:extLst>
              <a:ext uri="{FF2B5EF4-FFF2-40B4-BE49-F238E27FC236}">
                <a16:creationId xmlns:a16="http://schemas.microsoft.com/office/drawing/2014/main" id="{99808E28-8DF7-2226-4ECB-EEB03AA3E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94077" cy="6858000"/>
          </a:xfrm>
          <a:prstGeom prst="rect">
            <a:avLst/>
          </a:prstGeom>
        </p:spPr>
      </p:pic>
      <p:grpSp>
        <p:nvGrpSpPr>
          <p:cNvPr id="5" name="Group 4">
            <a:extLst>
              <a:ext uri="{FF2B5EF4-FFF2-40B4-BE49-F238E27FC236}">
                <a16:creationId xmlns:a16="http://schemas.microsoft.com/office/drawing/2014/main" id="{E56742AF-530D-7C0A-A2B1-212BF35B1DD4}"/>
              </a:ext>
            </a:extLst>
          </p:cNvPr>
          <p:cNvGrpSpPr/>
          <p:nvPr/>
        </p:nvGrpSpPr>
        <p:grpSpPr>
          <a:xfrm>
            <a:off x="8636000" y="177800"/>
            <a:ext cx="3526005" cy="6604001"/>
            <a:chOff x="6400800" y="665698"/>
            <a:chExt cx="2644504" cy="3509856"/>
          </a:xfrm>
        </p:grpSpPr>
        <p:sp>
          <p:nvSpPr>
            <p:cNvPr id="6" name="Speech Bubble: Rectangle 5">
              <a:extLst>
                <a:ext uri="{FF2B5EF4-FFF2-40B4-BE49-F238E27FC236}">
                  <a16:creationId xmlns:a16="http://schemas.microsoft.com/office/drawing/2014/main" id="{890F4746-B74A-8997-9CD1-84157EB65A98}"/>
                </a:ext>
              </a:extLst>
            </p:cNvPr>
            <p:cNvSpPr/>
            <p:nvPr/>
          </p:nvSpPr>
          <p:spPr>
            <a:xfrm>
              <a:off x="6400800" y="665698"/>
              <a:ext cx="2590800" cy="3509856"/>
            </a:xfrm>
            <a:prstGeom prst="wedgeRectCallout">
              <a:avLst>
                <a:gd name="adj1" fmla="val -91421"/>
                <a:gd name="adj2" fmla="val 25409"/>
              </a:avLst>
            </a:prstGeom>
            <a:solidFill>
              <a:schemeClr val="accent6">
                <a:lumMod val="20000"/>
                <a:lumOff val="80000"/>
              </a:schemeClr>
            </a:solidFill>
            <a:ln w="6350"/>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D3244F2E-04A9-7AAA-9316-B396D71F7B3F}"/>
                </a:ext>
              </a:extLst>
            </p:cNvPr>
            <p:cNvSpPr/>
            <p:nvPr/>
          </p:nvSpPr>
          <p:spPr>
            <a:xfrm>
              <a:off x="6477000" y="699986"/>
              <a:ext cx="2438400" cy="174481"/>
            </a:xfrm>
            <a:prstGeom prst="rect">
              <a:avLst/>
            </a:prstGeom>
            <a:solidFill>
              <a:srgbClr val="C00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A45E8E0-35A5-D99E-075F-8F63E59453E9}"/>
                </a:ext>
              </a:extLst>
            </p:cNvPr>
            <p:cNvSpPr txBox="1"/>
            <p:nvPr/>
          </p:nvSpPr>
          <p:spPr>
            <a:xfrm>
              <a:off x="6476999" y="705247"/>
              <a:ext cx="2438400" cy="158089"/>
            </a:xfrm>
            <a:prstGeom prst="rect">
              <a:avLst/>
            </a:prstGeom>
            <a:noFill/>
          </p:spPr>
          <p:txBody>
            <a:bodyPr wrap="square" rtlCol="0">
              <a:spAutoFit/>
            </a:bodyPr>
            <a:lstStyle/>
            <a:p>
              <a:pPr algn="ctr"/>
              <a:r>
                <a:rPr lang="en-US" sz="1333" b="1" dirty="0">
                  <a:solidFill>
                    <a:schemeClr val="bg1"/>
                  </a:solidFill>
                </a:rPr>
                <a:t>Take Actions</a:t>
              </a:r>
            </a:p>
          </p:txBody>
        </p:sp>
        <p:sp>
          <p:nvSpPr>
            <p:cNvPr id="9" name="TextBox 8">
              <a:extLst>
                <a:ext uri="{FF2B5EF4-FFF2-40B4-BE49-F238E27FC236}">
                  <a16:creationId xmlns:a16="http://schemas.microsoft.com/office/drawing/2014/main" id="{137562C7-C2BD-4023-81F9-83A31B04FD36}"/>
                </a:ext>
              </a:extLst>
            </p:cNvPr>
            <p:cNvSpPr txBox="1"/>
            <p:nvPr/>
          </p:nvSpPr>
          <p:spPr>
            <a:xfrm>
              <a:off x="6429199" y="883084"/>
              <a:ext cx="2562401" cy="2345432"/>
            </a:xfrm>
            <a:prstGeom prst="rect">
              <a:avLst/>
            </a:prstGeom>
            <a:noFill/>
          </p:spPr>
          <p:txBody>
            <a:bodyPr wrap="square" rtlCol="0">
              <a:spAutoFit/>
            </a:bodyPr>
            <a:lstStyle/>
            <a:p>
              <a:r>
                <a:rPr lang="en-US" sz="1067" b="1" dirty="0"/>
                <a:t>Impact:</a:t>
              </a:r>
            </a:p>
            <a:p>
              <a:r>
                <a:rPr lang="en-US" sz="1067" dirty="0"/>
                <a:t>(Previous impacts +)</a:t>
              </a:r>
            </a:p>
            <a:p>
              <a:pPr marL="228594" indent="-228594">
                <a:buFont typeface="Arial" panose="020B0604020202020204" pitchFamily="34" charset="0"/>
                <a:buChar char="•"/>
              </a:pPr>
              <a:r>
                <a:rPr lang="en-US" sz="1067" dirty="0"/>
                <a:t>Widespread damage to structures – houses and commercial buildings collapsing</a:t>
              </a:r>
            </a:p>
            <a:p>
              <a:pPr marL="228594" indent="-228594">
                <a:buFont typeface="Arial" panose="020B0604020202020204" pitchFamily="34" charset="0"/>
                <a:buChar char="•"/>
              </a:pPr>
              <a:r>
                <a:rPr lang="en-US" sz="1067" dirty="0"/>
                <a:t>Widespread damage to infrastructure systems and services (shelter, transportation, schools, hospitals, energy supply, communication)</a:t>
              </a:r>
            </a:p>
            <a:p>
              <a:pPr marL="228594" indent="-228594">
                <a:buFont typeface="Arial" panose="020B0604020202020204" pitchFamily="34" charset="0"/>
                <a:buChar char="•"/>
              </a:pPr>
              <a:r>
                <a:rPr lang="en-US" sz="1067" dirty="0"/>
                <a:t>Widespread damage to communication and electricity supply infrastructure</a:t>
              </a:r>
            </a:p>
            <a:p>
              <a:pPr marL="228594" indent="-228594">
                <a:buFont typeface="Arial" panose="020B0604020202020204" pitchFamily="34" charset="0"/>
                <a:buChar char="•"/>
              </a:pPr>
              <a:r>
                <a:rPr lang="en-US" sz="1067" dirty="0"/>
                <a:t>Widespread delays to public transportation (Air, Road, Rail, Ship, Ferry)</a:t>
              </a:r>
            </a:p>
            <a:p>
              <a:pPr marL="228594" indent="-228594">
                <a:buFont typeface="Arial" panose="020B0604020202020204" pitchFamily="34" charset="0"/>
                <a:buChar char="•"/>
              </a:pPr>
              <a:r>
                <a:rPr lang="en-US" sz="1067" dirty="0"/>
                <a:t>Loss of life of both people and animals</a:t>
              </a:r>
            </a:p>
            <a:p>
              <a:pPr marL="228594" indent="-228594">
                <a:buFont typeface="Arial" panose="020B0604020202020204" pitchFamily="34" charset="0"/>
                <a:buChar char="•"/>
              </a:pPr>
              <a:r>
                <a:rPr lang="en-US" sz="1067" dirty="0"/>
                <a:t>Big trees fall down</a:t>
              </a:r>
            </a:p>
            <a:p>
              <a:pPr marL="228594" indent="-228594">
                <a:buFont typeface="Arial" panose="020B0604020202020204" pitchFamily="34" charset="0"/>
                <a:buChar char="•"/>
              </a:pPr>
              <a:r>
                <a:rPr lang="en-US" sz="1067" dirty="0"/>
                <a:t>No more boats can operate, even big ships grounded</a:t>
              </a:r>
            </a:p>
            <a:p>
              <a:pPr marL="228594" indent="-228594">
                <a:buFont typeface="Arial" panose="020B0604020202020204" pitchFamily="34" charset="0"/>
                <a:buChar char="•"/>
              </a:pPr>
              <a:r>
                <a:rPr lang="en-US" sz="1067" dirty="0"/>
                <a:t>Schools, hospitals and many public services, damaged and some cannot be used</a:t>
              </a:r>
            </a:p>
            <a:p>
              <a:pPr marL="228594" indent="-228594">
                <a:buFont typeface="Arial" panose="020B0604020202020204" pitchFamily="34" charset="0"/>
                <a:buChar char="•"/>
              </a:pPr>
              <a:r>
                <a:rPr lang="en-US" sz="1067" dirty="0"/>
                <a:t>Loss of measurement equipment</a:t>
              </a:r>
            </a:p>
            <a:p>
              <a:pPr marL="228594" indent="-228594">
                <a:buFont typeface="Arial" panose="020B0604020202020204" pitchFamily="34" charset="0"/>
                <a:buChar char="•"/>
              </a:pPr>
              <a:r>
                <a:rPr lang="en-US" sz="1067" dirty="0"/>
                <a:t>Widespread Loss of fishing boats and gear</a:t>
              </a:r>
            </a:p>
            <a:p>
              <a:pPr marL="228594" indent="-228594">
                <a:buFont typeface="Arial" panose="020B0604020202020204" pitchFamily="34" charset="0"/>
                <a:buChar char="•"/>
              </a:pPr>
              <a:r>
                <a:rPr lang="en-US" sz="1067" dirty="0"/>
                <a:t>Financial losses to farmers and fishermen</a:t>
              </a:r>
            </a:p>
            <a:p>
              <a:pPr marL="228594" indent="-228594">
                <a:buFont typeface="Arial" panose="020B0604020202020204" pitchFamily="34" charset="0"/>
                <a:buChar char="•"/>
              </a:pPr>
              <a:r>
                <a:rPr lang="en-US" sz="1067" dirty="0"/>
                <a:t>Crops, loss yield &amp; cultivation</a:t>
              </a:r>
            </a:p>
            <a:p>
              <a:pPr marL="228594" indent="-228594">
                <a:buFont typeface="Arial" panose="020B0604020202020204" pitchFamily="34" charset="0"/>
                <a:buChar char="•"/>
              </a:pPr>
              <a:r>
                <a:rPr lang="en-US" sz="1067" dirty="0"/>
                <a:t>Soil erosion</a:t>
              </a:r>
            </a:p>
            <a:p>
              <a:pPr marL="228594" indent="-228594">
                <a:buFont typeface="Arial" panose="020B0604020202020204" pitchFamily="34" charset="0"/>
                <a:buChar char="•"/>
              </a:pPr>
              <a:r>
                <a:rPr lang="en-US" sz="1067" dirty="0"/>
                <a:t>Search and rescue impacted on a large scale</a:t>
              </a:r>
            </a:p>
            <a:p>
              <a:pPr marL="228594" indent="-228594">
                <a:buFont typeface="Arial" panose="020B0604020202020204" pitchFamily="34" charset="0"/>
                <a:buChar char="•"/>
              </a:pPr>
              <a:endParaRPr lang="en-US" sz="1067" dirty="0"/>
            </a:p>
            <a:p>
              <a:pPr marL="228594" indent="-228594">
                <a:buFont typeface="Arial" panose="020B0604020202020204" pitchFamily="34" charset="0"/>
                <a:buChar char="•"/>
              </a:pPr>
              <a:endParaRPr lang="en-US" sz="1067" dirty="0"/>
            </a:p>
            <a:p>
              <a:endParaRPr lang="en-US" sz="1067" dirty="0"/>
            </a:p>
            <a:p>
              <a:pPr marL="228594" indent="-228594">
                <a:buFont typeface="Arial" panose="020B0604020202020204" pitchFamily="34" charset="0"/>
                <a:buChar char="•"/>
              </a:pPr>
              <a:endParaRPr lang="en-US" sz="1400" dirty="0"/>
            </a:p>
          </p:txBody>
        </p:sp>
        <p:sp>
          <p:nvSpPr>
            <p:cNvPr id="10" name="TextBox 9">
              <a:extLst>
                <a:ext uri="{FF2B5EF4-FFF2-40B4-BE49-F238E27FC236}">
                  <a16:creationId xmlns:a16="http://schemas.microsoft.com/office/drawing/2014/main" id="{052F0DF9-D454-A6C6-0921-214847CF176E}"/>
                </a:ext>
              </a:extLst>
            </p:cNvPr>
            <p:cNvSpPr txBox="1"/>
            <p:nvPr/>
          </p:nvSpPr>
          <p:spPr>
            <a:xfrm>
              <a:off x="6482904" y="2993205"/>
              <a:ext cx="2562400" cy="834541"/>
            </a:xfrm>
            <a:prstGeom prst="rect">
              <a:avLst/>
            </a:prstGeom>
            <a:noFill/>
          </p:spPr>
          <p:txBody>
            <a:bodyPr wrap="square" rtlCol="0">
              <a:spAutoFit/>
            </a:bodyPr>
            <a:lstStyle/>
            <a:p>
              <a:r>
                <a:rPr lang="en-US" sz="1067" b="1" dirty="0"/>
                <a:t>Actions and AA:</a:t>
              </a:r>
            </a:p>
            <a:p>
              <a:r>
                <a:rPr lang="en-US" sz="1067" dirty="0"/>
                <a:t>(Previous actions +)</a:t>
              </a:r>
            </a:p>
            <a:p>
              <a:pPr marL="228594" indent="-228594">
                <a:buFont typeface="Arial" panose="020B0604020202020204" pitchFamily="34" charset="0"/>
                <a:buChar char="•"/>
              </a:pPr>
              <a:r>
                <a:rPr lang="en-US" sz="1067" dirty="0"/>
                <a:t>Evacuate if ordered to do so by disaster management authority </a:t>
              </a:r>
            </a:p>
            <a:p>
              <a:pPr marL="228594" indent="-228594">
                <a:buFont typeface="Arial" panose="020B0604020202020204" pitchFamily="34" charset="0"/>
                <a:buChar char="•"/>
              </a:pPr>
              <a:r>
                <a:rPr lang="en-US" sz="1067" dirty="0"/>
                <a:t>Be prepared for extraordinary measures to protect life and property</a:t>
              </a:r>
            </a:p>
            <a:p>
              <a:pPr marL="228594" indent="-228594">
                <a:buFont typeface="Arial" panose="020B0604020202020204" pitchFamily="34" charset="0"/>
                <a:buChar char="•"/>
              </a:pPr>
              <a:r>
                <a:rPr lang="en-US" sz="1067" dirty="0"/>
                <a:t>Be prepared with pre-arranged finance, food, medicine, shelter etc.</a:t>
              </a:r>
            </a:p>
            <a:p>
              <a:pPr marL="228594" indent="-228594">
                <a:buFont typeface="Arial" panose="020B0604020202020204" pitchFamily="34" charset="0"/>
                <a:buChar char="•"/>
              </a:pPr>
              <a:endParaRPr lang="en-US" sz="1067" dirty="0"/>
            </a:p>
          </p:txBody>
        </p:sp>
      </p:grpSp>
      <p:sp>
        <p:nvSpPr>
          <p:cNvPr id="2" name="TextBox 1">
            <a:extLst>
              <a:ext uri="{FF2B5EF4-FFF2-40B4-BE49-F238E27FC236}">
                <a16:creationId xmlns:a16="http://schemas.microsoft.com/office/drawing/2014/main" id="{9CCE1A91-57B8-0D83-8F96-A9ECB8AC2CD7}"/>
              </a:ext>
            </a:extLst>
          </p:cNvPr>
          <p:cNvSpPr txBox="1"/>
          <p:nvPr/>
        </p:nvSpPr>
        <p:spPr>
          <a:xfrm>
            <a:off x="186520" y="191068"/>
            <a:ext cx="458109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Larger scale: Qualitative Information</a:t>
            </a:r>
          </a:p>
        </p:txBody>
      </p:sp>
    </p:spTree>
    <p:extLst>
      <p:ext uri="{BB962C8B-B14F-4D97-AF65-F5344CB8AC3E}">
        <p14:creationId xmlns:p14="http://schemas.microsoft.com/office/powerpoint/2010/main" val="33315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ACF71F-03A5-DFC5-6405-3566E952522C}"/>
              </a:ext>
            </a:extLst>
          </p:cNvPr>
          <p:cNvSpPr txBox="1"/>
          <p:nvPr/>
        </p:nvSpPr>
        <p:spPr>
          <a:xfrm>
            <a:off x="715682" y="230096"/>
            <a:ext cx="8786905" cy="830997"/>
          </a:xfrm>
          <a:prstGeom prst="rect">
            <a:avLst/>
          </a:prstGeom>
          <a:noFill/>
        </p:spPr>
        <p:txBody>
          <a:bodyPr wrap="square" rtlCol="0">
            <a:spAutoFit/>
          </a:bodyPr>
          <a:lstStyle/>
          <a:p>
            <a:pPr algn="ctr"/>
            <a:r>
              <a:rPr lang="en-US" sz="2400" dirty="0">
                <a:latin typeface="Open Sans Extrabold" panose="020B0906030804020204" pitchFamily="34" charset="0"/>
                <a:ea typeface="Open Sans Extrabold" panose="020B0906030804020204" pitchFamily="34" charset="0"/>
                <a:cs typeface="Open Sans Extrabold" panose="020B0906030804020204" pitchFamily="34" charset="0"/>
              </a:rPr>
              <a:t>Secondary Impacts in Urban Scale: Detailed risk assessments are important for right actions</a:t>
            </a:r>
          </a:p>
        </p:txBody>
      </p:sp>
      <p:pic>
        <p:nvPicPr>
          <p:cNvPr id="2" name="Picture 1">
            <a:extLst>
              <a:ext uri="{FF2B5EF4-FFF2-40B4-BE49-F238E27FC236}">
                <a16:creationId xmlns:a16="http://schemas.microsoft.com/office/drawing/2014/main" id="{0789E68D-7F56-8EFA-455F-FF4B14768BB1}"/>
              </a:ext>
            </a:extLst>
          </p:cNvPr>
          <p:cNvPicPr>
            <a:picLocks noChangeAspect="1"/>
          </p:cNvPicPr>
          <p:nvPr/>
        </p:nvPicPr>
        <p:blipFill>
          <a:blip r:embed="rId2"/>
          <a:stretch>
            <a:fillRect/>
          </a:stretch>
        </p:blipFill>
        <p:spPr>
          <a:xfrm>
            <a:off x="92636" y="1061093"/>
            <a:ext cx="4067380" cy="2857896"/>
          </a:xfrm>
          <a:prstGeom prst="rect">
            <a:avLst/>
          </a:prstGeom>
          <a:ln>
            <a:solidFill>
              <a:schemeClr val="tx1"/>
            </a:solidFill>
          </a:ln>
        </p:spPr>
      </p:pic>
      <p:pic>
        <p:nvPicPr>
          <p:cNvPr id="3" name="Picture 2" descr="A map of a city&#10;&#10;Description automatically generated with medium confidence">
            <a:extLst>
              <a:ext uri="{FF2B5EF4-FFF2-40B4-BE49-F238E27FC236}">
                <a16:creationId xmlns:a16="http://schemas.microsoft.com/office/drawing/2014/main" id="{8970474A-D3B0-B2EE-6E19-B190F5D62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7588" y="1126566"/>
            <a:ext cx="7687411" cy="5440082"/>
          </a:xfrm>
          <a:prstGeom prst="rect">
            <a:avLst/>
          </a:prstGeom>
        </p:spPr>
      </p:pic>
    </p:spTree>
    <p:extLst>
      <p:ext uri="{BB962C8B-B14F-4D97-AF65-F5344CB8AC3E}">
        <p14:creationId xmlns:p14="http://schemas.microsoft.com/office/powerpoint/2010/main" val="2402683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51AAC-2F60-8294-E33F-A952BE53F69F}"/>
              </a:ext>
            </a:extLst>
          </p:cNvPr>
          <p:cNvPicPr>
            <a:picLocks noChangeAspect="1"/>
          </p:cNvPicPr>
          <p:nvPr/>
        </p:nvPicPr>
        <p:blipFill>
          <a:blip r:embed="rId2"/>
          <a:stretch>
            <a:fillRect/>
          </a:stretch>
        </p:blipFill>
        <p:spPr>
          <a:xfrm>
            <a:off x="90985" y="67857"/>
            <a:ext cx="12192000" cy="6540315"/>
          </a:xfrm>
          <a:prstGeom prst="rect">
            <a:avLst/>
          </a:prstGeom>
        </p:spPr>
      </p:pic>
    </p:spTree>
    <p:extLst>
      <p:ext uri="{BB962C8B-B14F-4D97-AF65-F5344CB8AC3E}">
        <p14:creationId xmlns:p14="http://schemas.microsoft.com/office/powerpoint/2010/main" val="206684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75017-11AD-0C59-A49F-65072C298F6D}"/>
              </a:ext>
            </a:extLst>
          </p:cNvPr>
          <p:cNvPicPr>
            <a:picLocks noChangeAspect="1"/>
          </p:cNvPicPr>
          <p:nvPr/>
        </p:nvPicPr>
        <p:blipFill>
          <a:blip r:embed="rId2"/>
          <a:stretch>
            <a:fillRect/>
          </a:stretch>
        </p:blipFill>
        <p:spPr>
          <a:xfrm>
            <a:off x="0" y="75359"/>
            <a:ext cx="12192000" cy="6585460"/>
          </a:xfrm>
          <a:prstGeom prst="rect">
            <a:avLst/>
          </a:prstGeom>
        </p:spPr>
      </p:pic>
      <p:sp>
        <p:nvSpPr>
          <p:cNvPr id="2" name="TextBox 1">
            <a:extLst>
              <a:ext uri="{FF2B5EF4-FFF2-40B4-BE49-F238E27FC236}">
                <a16:creationId xmlns:a16="http://schemas.microsoft.com/office/drawing/2014/main" id="{23A92297-402E-2720-61A6-DCB836B26950}"/>
              </a:ext>
            </a:extLst>
          </p:cNvPr>
          <p:cNvSpPr txBox="1"/>
          <p:nvPr/>
        </p:nvSpPr>
        <p:spPr>
          <a:xfrm>
            <a:off x="7442579" y="91704"/>
            <a:ext cx="4581098" cy="369332"/>
          </a:xfrm>
          <a:prstGeom prst="rect">
            <a:avLst/>
          </a:prstGeom>
          <a:noFill/>
        </p:spPr>
        <p:txBody>
          <a:bodyPr wrap="square" rtlCol="0">
            <a:spAutoFit/>
          </a:bodyPr>
          <a:lstStyle/>
          <a:p>
            <a:pPr algn="r"/>
            <a:r>
              <a:rPr lang="en-US" b="1" dirty="0">
                <a:solidFill>
                  <a:schemeClr val="bg1"/>
                </a:solidFill>
                <a:latin typeface="Arial" panose="020B0604020202020204" pitchFamily="34" charset="0"/>
                <a:cs typeface="Arial" panose="020B0604020202020204" pitchFamily="34" charset="0"/>
              </a:rPr>
              <a:t>Focused Area: Quantitative Information</a:t>
            </a:r>
          </a:p>
        </p:txBody>
      </p:sp>
      <p:grpSp>
        <p:nvGrpSpPr>
          <p:cNvPr id="6" name="Group 5">
            <a:extLst>
              <a:ext uri="{FF2B5EF4-FFF2-40B4-BE49-F238E27FC236}">
                <a16:creationId xmlns:a16="http://schemas.microsoft.com/office/drawing/2014/main" id="{B3551E2C-6E3E-882E-A5D3-B43C2DBC8EC7}"/>
              </a:ext>
            </a:extLst>
          </p:cNvPr>
          <p:cNvGrpSpPr/>
          <p:nvPr/>
        </p:nvGrpSpPr>
        <p:grpSpPr>
          <a:xfrm>
            <a:off x="8262881" y="731688"/>
            <a:ext cx="3760796" cy="5780271"/>
            <a:chOff x="0" y="977349"/>
            <a:chExt cx="3760796" cy="5780271"/>
          </a:xfrm>
        </p:grpSpPr>
        <p:pic>
          <p:nvPicPr>
            <p:cNvPr id="7" name="Picture 6">
              <a:extLst>
                <a:ext uri="{FF2B5EF4-FFF2-40B4-BE49-F238E27FC236}">
                  <a16:creationId xmlns:a16="http://schemas.microsoft.com/office/drawing/2014/main" id="{985A0E09-9605-48A7-4900-704609E1EB68}"/>
                </a:ext>
              </a:extLst>
            </p:cNvPr>
            <p:cNvPicPr>
              <a:picLocks noChangeAspect="1"/>
            </p:cNvPicPr>
            <p:nvPr/>
          </p:nvPicPr>
          <p:blipFill>
            <a:blip r:embed="rId3"/>
            <a:stretch>
              <a:fillRect/>
            </a:stretch>
          </p:blipFill>
          <p:spPr>
            <a:xfrm>
              <a:off x="0" y="977349"/>
              <a:ext cx="3760796" cy="5780271"/>
            </a:xfrm>
            <a:prstGeom prst="rect">
              <a:avLst/>
            </a:prstGeom>
            <a:ln>
              <a:solidFill>
                <a:schemeClr val="tx1">
                  <a:lumMod val="95000"/>
                  <a:lumOff val="5000"/>
                </a:schemeClr>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933B4426-5CE3-6C18-63D3-087FFC956C45}"/>
                </a:ext>
              </a:extLst>
            </p:cNvPr>
            <p:cNvSpPr/>
            <p:nvPr/>
          </p:nvSpPr>
          <p:spPr>
            <a:xfrm>
              <a:off x="122831" y="1796215"/>
              <a:ext cx="3603008" cy="15201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100" dirty="0">
                  <a:solidFill>
                    <a:schemeClr val="tx1">
                      <a:lumMod val="95000"/>
                      <a:lumOff val="5000"/>
                    </a:schemeClr>
                  </a:solidFill>
                </a:rPr>
                <a:t>Roads A1, A2 and B2 over Ward 1, 2 and 3 may get flooded up to 2 feet (50%)</a:t>
              </a:r>
            </a:p>
            <a:p>
              <a:pPr marL="285750" indent="-285750">
                <a:buFont typeface="Arial" panose="020B0604020202020204" pitchFamily="34" charset="0"/>
                <a:buChar char="•"/>
              </a:pPr>
              <a:r>
                <a:rPr lang="en-US" sz="1100" dirty="0">
                  <a:solidFill>
                    <a:schemeClr val="tx1">
                      <a:lumMod val="95000"/>
                      <a:lumOff val="5000"/>
                    </a:schemeClr>
                  </a:solidFill>
                </a:rPr>
                <a:t>Houses/Buildings are more vulnerable in Ward 1, 2 and 3 (30%)</a:t>
              </a:r>
            </a:p>
            <a:p>
              <a:pPr marL="285750" indent="-285750">
                <a:buFont typeface="Arial" panose="020B0604020202020204" pitchFamily="34" charset="0"/>
                <a:buChar char="•"/>
              </a:pPr>
              <a:r>
                <a:rPr lang="en-US" sz="1100" dirty="0">
                  <a:solidFill>
                    <a:schemeClr val="tx1">
                      <a:lumMod val="95000"/>
                      <a:lumOff val="5000"/>
                    </a:schemeClr>
                  </a:solidFill>
                </a:rPr>
                <a:t>Significant damages to the roof of many houses in Ward 1 and 2 (60%)</a:t>
              </a:r>
            </a:p>
            <a:p>
              <a:pPr marL="285750" indent="-285750">
                <a:buFont typeface="Arial" panose="020B0604020202020204" pitchFamily="34" charset="0"/>
                <a:buChar char="•"/>
              </a:pPr>
              <a:r>
                <a:rPr lang="en-US" sz="1100" dirty="0">
                  <a:solidFill>
                    <a:schemeClr val="tx1">
                      <a:lumMod val="95000"/>
                      <a:lumOff val="5000"/>
                    </a:schemeClr>
                  </a:solidFill>
                </a:rPr>
                <a:t>Population displacements in Ward 1 and 2 (80%)</a:t>
              </a:r>
            </a:p>
            <a:p>
              <a:pPr marL="285750" indent="-285750">
                <a:buFont typeface="Arial" panose="020B0604020202020204" pitchFamily="34" charset="0"/>
                <a:buChar char="•"/>
              </a:pPr>
              <a:r>
                <a:rPr lang="en-US" sz="1100" dirty="0">
                  <a:solidFill>
                    <a:schemeClr val="tx1">
                      <a:lumMod val="95000"/>
                      <a:lumOff val="5000"/>
                    </a:schemeClr>
                  </a:solidFill>
                </a:rPr>
                <a:t>Electricity network disruption in Ward 1, 2 and 3</a:t>
              </a:r>
            </a:p>
          </p:txBody>
        </p:sp>
      </p:grpSp>
    </p:spTree>
    <p:extLst>
      <p:ext uri="{BB962C8B-B14F-4D97-AF65-F5344CB8AC3E}">
        <p14:creationId xmlns:p14="http://schemas.microsoft.com/office/powerpoint/2010/main" val="1392438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05AD9D65-99DB-BA7F-D62E-BCA9C0D949F7}"/>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BECBB6F9-ED46-0659-F14C-AA78BD5A4827}"/>
              </a:ext>
            </a:extLst>
          </p:cNvPr>
          <p:cNvSpPr txBox="1"/>
          <p:nvPr/>
        </p:nvSpPr>
        <p:spPr>
          <a:xfrm>
            <a:off x="62753" y="237559"/>
            <a:ext cx="4464423" cy="677054"/>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3600"/>
              <a:defRPr/>
            </a:pPr>
            <a:r>
              <a:rPr lang="en-US" sz="36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Introduction:</a:t>
            </a:r>
            <a:endParaRPr sz="14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sp>
        <p:nvSpPr>
          <p:cNvPr id="6" name="Google Shape;182;p5">
            <a:extLst>
              <a:ext uri="{FF2B5EF4-FFF2-40B4-BE49-F238E27FC236}">
                <a16:creationId xmlns:a16="http://schemas.microsoft.com/office/drawing/2014/main" id="{6FC1BA31-DBC7-DC8F-E91D-DBB9B10A47CB}"/>
              </a:ext>
            </a:extLst>
          </p:cNvPr>
          <p:cNvSpPr txBox="1"/>
          <p:nvPr/>
        </p:nvSpPr>
        <p:spPr>
          <a:xfrm>
            <a:off x="3950991" y="303232"/>
            <a:ext cx="8115504" cy="533489"/>
          </a:xfrm>
          <a:prstGeom prst="rect">
            <a:avLst/>
          </a:prstGeom>
          <a:noFill/>
          <a:ln>
            <a:noFill/>
          </a:ln>
        </p:spPr>
        <p:txBody>
          <a:bodyPr spcFirstLastPara="1" wrap="square" lIns="121900" tIns="60933" rIns="121900" bIns="60933" anchor="t" anchorCtr="0">
            <a:spAutoFit/>
          </a:bodyPr>
          <a:lstStyle/>
          <a:p>
            <a:pPr defTabSz="1219170">
              <a:buClr>
                <a:srgbClr val="000000"/>
              </a:buClr>
              <a:buSzPts val="2000"/>
              <a:defRPr/>
            </a:pPr>
            <a:r>
              <a:rPr lang="en-US" sz="2667" b="1" kern="0" dirty="0">
                <a:solidFill>
                  <a:srgbClr val="C00000"/>
                </a:solidFill>
                <a:latin typeface="Calibri"/>
                <a:ea typeface="Calibri"/>
                <a:cs typeface="Calibri"/>
                <a:sym typeface="Calibri"/>
              </a:rPr>
              <a:t>Asian Disaster Preparedness Center (ADPC)</a:t>
            </a:r>
            <a:endParaRPr sz="1867" kern="0" dirty="0">
              <a:solidFill>
                <a:srgbClr val="C00000"/>
              </a:solidFill>
              <a:latin typeface="Arial"/>
              <a:ea typeface="Arial"/>
              <a:cs typeface="Arial"/>
              <a:sym typeface="Arial"/>
            </a:endParaRPr>
          </a:p>
        </p:txBody>
      </p:sp>
      <p:sp>
        <p:nvSpPr>
          <p:cNvPr id="7" name="Google Shape;185;p5">
            <a:extLst>
              <a:ext uri="{FF2B5EF4-FFF2-40B4-BE49-F238E27FC236}">
                <a16:creationId xmlns:a16="http://schemas.microsoft.com/office/drawing/2014/main" id="{68B60683-D8B6-7F14-368F-0BB72AECCB8F}"/>
              </a:ext>
            </a:extLst>
          </p:cNvPr>
          <p:cNvSpPr txBox="1"/>
          <p:nvPr/>
        </p:nvSpPr>
        <p:spPr>
          <a:xfrm>
            <a:off x="3411298" y="2693992"/>
            <a:ext cx="4497953" cy="498677"/>
          </a:xfrm>
          <a:prstGeom prst="rect">
            <a:avLst/>
          </a:prstGeom>
          <a:noFill/>
          <a:ln>
            <a:noFill/>
          </a:ln>
        </p:spPr>
        <p:txBody>
          <a:bodyPr spcFirstLastPara="1" wrap="square" lIns="121900" tIns="121900" rIns="121900" bIns="121900" anchor="t" anchorCtr="0">
            <a:noAutofit/>
          </a:bodyPr>
          <a:lstStyle/>
          <a:p>
            <a:pPr algn="just" defTabSz="1219170">
              <a:buClr>
                <a:srgbClr val="000000"/>
              </a:buClr>
              <a:buSzPts val="1400"/>
              <a:defRPr/>
            </a:pPr>
            <a:r>
              <a:rPr lang="en-US" sz="1867" b="1" kern="0" dirty="0">
                <a:solidFill>
                  <a:schemeClr val="accent1">
                    <a:lumMod val="50000"/>
                  </a:schemeClr>
                </a:solidFill>
                <a:latin typeface="Open Sans ExtraBold"/>
                <a:ea typeface="Open Sans ExtraBold"/>
                <a:cs typeface="Open Sans ExtraBold"/>
                <a:sym typeface="Open Sans"/>
              </a:rPr>
              <a:t>Offices and representations:</a:t>
            </a:r>
            <a:endParaRPr sz="1867" kern="0" dirty="0">
              <a:solidFill>
                <a:schemeClr val="accent1">
                  <a:lumMod val="50000"/>
                </a:schemeClr>
              </a:solidFill>
              <a:latin typeface="Arial"/>
              <a:ea typeface="Arial"/>
              <a:cs typeface="Arial"/>
              <a:sym typeface="Arial"/>
            </a:endParaRPr>
          </a:p>
          <a:p>
            <a:pPr marL="304760" indent="-169294" defTabSz="1219170">
              <a:lnSpc>
                <a:spcPct val="90000"/>
              </a:lnSpc>
              <a:spcBef>
                <a:spcPts val="2403"/>
              </a:spcBef>
              <a:buClr>
                <a:srgbClr val="000000"/>
              </a:buClr>
              <a:buSzPts val="1600"/>
              <a:defRPr/>
            </a:pPr>
            <a:endParaRPr sz="2133" b="1" kern="0" dirty="0">
              <a:solidFill>
                <a:schemeClr val="accent1">
                  <a:lumMod val="50000"/>
                </a:schemeClr>
              </a:solidFill>
              <a:latin typeface="Open Sans ExtraBold"/>
              <a:ea typeface="Open Sans ExtraBold"/>
              <a:cs typeface="Open Sans ExtraBold"/>
              <a:sym typeface="Open Sans"/>
            </a:endParaRPr>
          </a:p>
        </p:txBody>
      </p:sp>
      <p:sp>
        <p:nvSpPr>
          <p:cNvPr id="8" name="Google Shape;186;p5">
            <a:extLst>
              <a:ext uri="{FF2B5EF4-FFF2-40B4-BE49-F238E27FC236}">
                <a16:creationId xmlns:a16="http://schemas.microsoft.com/office/drawing/2014/main" id="{3C1A1661-0267-C380-193E-DA0D8DCC703B}"/>
              </a:ext>
            </a:extLst>
          </p:cNvPr>
          <p:cNvSpPr/>
          <p:nvPr/>
        </p:nvSpPr>
        <p:spPr>
          <a:xfrm>
            <a:off x="3553073" y="1830120"/>
            <a:ext cx="4711968" cy="961241"/>
          </a:xfrm>
          <a:prstGeom prst="rect">
            <a:avLst/>
          </a:prstGeom>
          <a:solidFill>
            <a:schemeClr val="accent1">
              <a:alpha val="28235"/>
            </a:schemeClr>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9" name="Google Shape;187;p5">
            <a:extLst>
              <a:ext uri="{FF2B5EF4-FFF2-40B4-BE49-F238E27FC236}">
                <a16:creationId xmlns:a16="http://schemas.microsoft.com/office/drawing/2014/main" id="{844AA3A5-44C9-3A03-6A0D-BFDFC26B9971}"/>
              </a:ext>
            </a:extLst>
          </p:cNvPr>
          <p:cNvSpPr txBox="1"/>
          <p:nvPr/>
        </p:nvSpPr>
        <p:spPr>
          <a:xfrm>
            <a:off x="3802176" y="1690154"/>
            <a:ext cx="3035949" cy="779711"/>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3200"/>
              <a:defRPr/>
            </a:pPr>
            <a:r>
              <a:rPr lang="en-US" sz="4267" b="1" kern="0" dirty="0">
                <a:solidFill>
                  <a:schemeClr val="tx1">
                    <a:lumMod val="95000"/>
                    <a:lumOff val="5000"/>
                  </a:schemeClr>
                </a:solidFill>
                <a:latin typeface="Calibri"/>
                <a:ea typeface="Calibri"/>
                <a:cs typeface="Calibri"/>
                <a:sym typeface="Calibri"/>
              </a:rPr>
              <a:t>37</a:t>
            </a:r>
            <a:r>
              <a:rPr lang="en-US" sz="2400" kern="0" dirty="0">
                <a:solidFill>
                  <a:srgbClr val="FFFF00"/>
                </a:solidFill>
                <a:latin typeface="Calibri"/>
                <a:ea typeface="Calibri"/>
                <a:cs typeface="Calibri"/>
                <a:sym typeface="Calibri"/>
              </a:rPr>
              <a:t> </a:t>
            </a:r>
            <a:r>
              <a:rPr lang="en-US" sz="3200" kern="0" dirty="0">
                <a:solidFill>
                  <a:schemeClr val="accent1">
                    <a:lumMod val="50000"/>
                  </a:schemeClr>
                </a:solidFill>
                <a:latin typeface="Calibri"/>
                <a:ea typeface="Calibri"/>
                <a:cs typeface="Calibri"/>
                <a:sym typeface="Calibri"/>
              </a:rPr>
              <a:t>years</a:t>
            </a:r>
            <a:endParaRPr sz="2400" kern="0" dirty="0">
              <a:solidFill>
                <a:schemeClr val="accent1">
                  <a:lumMod val="50000"/>
                </a:schemeClr>
              </a:solidFill>
              <a:latin typeface="Calibri"/>
              <a:ea typeface="Calibri"/>
              <a:cs typeface="Calibri"/>
              <a:sym typeface="Calibri"/>
            </a:endParaRPr>
          </a:p>
        </p:txBody>
      </p:sp>
      <p:sp>
        <p:nvSpPr>
          <p:cNvPr id="10" name="Google Shape;188;p5">
            <a:extLst>
              <a:ext uri="{FF2B5EF4-FFF2-40B4-BE49-F238E27FC236}">
                <a16:creationId xmlns:a16="http://schemas.microsoft.com/office/drawing/2014/main" id="{D24573CB-6E74-02D5-E964-9F5CBBA990AA}"/>
              </a:ext>
            </a:extLst>
          </p:cNvPr>
          <p:cNvSpPr txBox="1"/>
          <p:nvPr/>
        </p:nvSpPr>
        <p:spPr>
          <a:xfrm>
            <a:off x="3392393" y="1861584"/>
            <a:ext cx="1390035" cy="533489"/>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2000"/>
              <a:defRPr/>
            </a:pPr>
            <a:r>
              <a:rPr lang="en-US" sz="2667" kern="0" dirty="0">
                <a:solidFill>
                  <a:schemeClr val="accent5">
                    <a:lumMod val="50000"/>
                  </a:schemeClr>
                </a:solidFill>
                <a:latin typeface="Calibri"/>
                <a:ea typeface="Calibri"/>
                <a:cs typeface="Calibri"/>
                <a:sym typeface="Calibri"/>
              </a:rPr>
              <a:t>Over</a:t>
            </a:r>
            <a:endParaRPr sz="1867" kern="0" dirty="0">
              <a:solidFill>
                <a:schemeClr val="accent5">
                  <a:lumMod val="50000"/>
                </a:schemeClr>
              </a:solidFill>
              <a:latin typeface="Arial"/>
              <a:ea typeface="Arial"/>
              <a:cs typeface="Arial"/>
              <a:sym typeface="Arial"/>
            </a:endParaRPr>
          </a:p>
        </p:txBody>
      </p:sp>
      <p:sp>
        <p:nvSpPr>
          <p:cNvPr id="11" name="Google Shape;189;p5">
            <a:extLst>
              <a:ext uri="{FF2B5EF4-FFF2-40B4-BE49-F238E27FC236}">
                <a16:creationId xmlns:a16="http://schemas.microsoft.com/office/drawing/2014/main" id="{B6C29688-36E6-087E-DD9C-CEB2F5DD8567}"/>
              </a:ext>
            </a:extLst>
          </p:cNvPr>
          <p:cNvSpPr txBox="1"/>
          <p:nvPr/>
        </p:nvSpPr>
        <p:spPr>
          <a:xfrm>
            <a:off x="3988263" y="2257877"/>
            <a:ext cx="4427000" cy="533489"/>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2000"/>
              <a:defRPr/>
            </a:pPr>
            <a:r>
              <a:rPr lang="en-US" sz="2667" kern="0" dirty="0">
                <a:solidFill>
                  <a:schemeClr val="accent1">
                    <a:lumMod val="50000"/>
                  </a:schemeClr>
                </a:solidFill>
                <a:latin typeface="Calibri"/>
                <a:ea typeface="Calibri"/>
                <a:cs typeface="Calibri"/>
                <a:sym typeface="Calibri"/>
              </a:rPr>
              <a:t>of experiences in DRR &amp; CR</a:t>
            </a:r>
            <a:endParaRPr sz="1867" kern="0" dirty="0">
              <a:solidFill>
                <a:schemeClr val="accent1">
                  <a:lumMod val="50000"/>
                </a:schemeClr>
              </a:solidFill>
              <a:latin typeface="Arial"/>
              <a:ea typeface="Arial"/>
              <a:cs typeface="Arial"/>
              <a:sym typeface="Arial"/>
            </a:endParaRPr>
          </a:p>
        </p:txBody>
      </p:sp>
      <p:sp>
        <p:nvSpPr>
          <p:cNvPr id="12" name="Google Shape;191;p5">
            <a:extLst>
              <a:ext uri="{FF2B5EF4-FFF2-40B4-BE49-F238E27FC236}">
                <a16:creationId xmlns:a16="http://schemas.microsoft.com/office/drawing/2014/main" id="{C442B429-E9DC-F6A7-810A-994B1FD8CC86}"/>
              </a:ext>
            </a:extLst>
          </p:cNvPr>
          <p:cNvSpPr/>
          <p:nvPr/>
        </p:nvSpPr>
        <p:spPr>
          <a:xfrm>
            <a:off x="29595" y="6073420"/>
            <a:ext cx="12162405" cy="145805"/>
          </a:xfrm>
          <a:prstGeom prst="rect">
            <a:avLst/>
          </a:prstGeom>
          <a:solidFill>
            <a:schemeClr val="accent1">
              <a:alpha val="28235"/>
            </a:schemeClr>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pic>
        <p:nvPicPr>
          <p:cNvPr id="14" name="Google Shape;193;p5">
            <a:extLst>
              <a:ext uri="{FF2B5EF4-FFF2-40B4-BE49-F238E27FC236}">
                <a16:creationId xmlns:a16="http://schemas.microsoft.com/office/drawing/2014/main" id="{BD82D6CD-9305-17E2-1C69-68BC3521D818}"/>
              </a:ext>
            </a:extLst>
          </p:cNvPr>
          <p:cNvPicPr preferRelativeResize="0"/>
          <p:nvPr/>
        </p:nvPicPr>
        <p:blipFill rotWithShape="1">
          <a:blip r:embed="rId2">
            <a:alphaModFix/>
          </a:blip>
          <a:srcRect/>
          <a:stretch/>
        </p:blipFill>
        <p:spPr>
          <a:xfrm>
            <a:off x="3518382" y="3202817"/>
            <a:ext cx="4746663" cy="2418843"/>
          </a:xfrm>
          <a:prstGeom prst="rect">
            <a:avLst/>
          </a:prstGeom>
          <a:noFill/>
          <a:ln>
            <a:noFill/>
          </a:ln>
        </p:spPr>
      </p:pic>
      <p:sp>
        <p:nvSpPr>
          <p:cNvPr id="15" name="Google Shape;194;p5">
            <a:extLst>
              <a:ext uri="{FF2B5EF4-FFF2-40B4-BE49-F238E27FC236}">
                <a16:creationId xmlns:a16="http://schemas.microsoft.com/office/drawing/2014/main" id="{19FCDE32-6A3F-E208-2BCC-A5159B18E72D}"/>
              </a:ext>
            </a:extLst>
          </p:cNvPr>
          <p:cNvSpPr txBox="1"/>
          <p:nvPr/>
        </p:nvSpPr>
        <p:spPr>
          <a:xfrm>
            <a:off x="3950991" y="761557"/>
            <a:ext cx="8010672" cy="430833"/>
          </a:xfrm>
          <a:prstGeom prst="rect">
            <a:avLst/>
          </a:prstGeom>
          <a:noFill/>
          <a:ln>
            <a:noFill/>
          </a:ln>
        </p:spPr>
        <p:txBody>
          <a:bodyPr spcFirstLastPara="1" wrap="square" lIns="121900" tIns="60933" rIns="121900" bIns="60933" anchor="t" anchorCtr="0">
            <a:spAutoFit/>
          </a:bodyPr>
          <a:lstStyle/>
          <a:p>
            <a:pPr defTabSz="1219170">
              <a:buClr>
                <a:srgbClr val="000000"/>
              </a:buClr>
              <a:buSzPts val="2000"/>
              <a:defRPr/>
            </a:pPr>
            <a:r>
              <a:rPr lang="en-US" sz="2000" b="1" kern="0" dirty="0">
                <a:latin typeface="Calibri"/>
                <a:ea typeface="Calibri"/>
                <a:cs typeface="Calibri"/>
                <a:sym typeface="Calibri"/>
              </a:rPr>
              <a:t>Autonomous International Organization</a:t>
            </a:r>
            <a:endParaRPr sz="1600" kern="0" dirty="0">
              <a:latin typeface="Arial"/>
              <a:ea typeface="Arial"/>
              <a:cs typeface="Arial"/>
              <a:sym typeface="Arial"/>
            </a:endParaRPr>
          </a:p>
        </p:txBody>
      </p:sp>
      <p:sp>
        <p:nvSpPr>
          <p:cNvPr id="16" name="Google Shape;195;p5">
            <a:extLst>
              <a:ext uri="{FF2B5EF4-FFF2-40B4-BE49-F238E27FC236}">
                <a16:creationId xmlns:a16="http://schemas.microsoft.com/office/drawing/2014/main" id="{8136AFAB-BFE9-6022-9A6A-6A4B55AE4768}"/>
              </a:ext>
            </a:extLst>
          </p:cNvPr>
          <p:cNvSpPr txBox="1"/>
          <p:nvPr/>
        </p:nvSpPr>
        <p:spPr>
          <a:xfrm>
            <a:off x="29595" y="5846345"/>
            <a:ext cx="12164384" cy="430833"/>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2000"/>
              <a:defRPr/>
            </a:pPr>
            <a:r>
              <a:rPr lang="en-US" sz="2000" b="1" i="1" kern="0" dirty="0">
                <a:latin typeface="Calibri"/>
                <a:ea typeface="Calibri"/>
                <a:cs typeface="Calibri"/>
                <a:sym typeface="Calibri"/>
              </a:rPr>
              <a:t>Safer communities and sustainable development through disaster risk reduction</a:t>
            </a:r>
            <a:endParaRPr sz="1600" i="1" kern="0" dirty="0">
              <a:latin typeface="Arial"/>
              <a:ea typeface="Arial"/>
              <a:cs typeface="Arial"/>
              <a:sym typeface="Arial"/>
            </a:endParaRPr>
          </a:p>
        </p:txBody>
      </p:sp>
      <p:sp>
        <p:nvSpPr>
          <p:cNvPr id="17" name="Google Shape;196;p5">
            <a:extLst>
              <a:ext uri="{FF2B5EF4-FFF2-40B4-BE49-F238E27FC236}">
                <a16:creationId xmlns:a16="http://schemas.microsoft.com/office/drawing/2014/main" id="{DE551947-4383-9F6B-9993-610BCBC4EC91}"/>
              </a:ext>
            </a:extLst>
          </p:cNvPr>
          <p:cNvSpPr txBox="1"/>
          <p:nvPr/>
        </p:nvSpPr>
        <p:spPr>
          <a:xfrm>
            <a:off x="3518381" y="3225344"/>
            <a:ext cx="4746663" cy="2384195"/>
          </a:xfrm>
          <a:prstGeom prst="rect">
            <a:avLst/>
          </a:prstGeom>
          <a:noFill/>
          <a:ln>
            <a:noFill/>
          </a:ln>
        </p:spPr>
        <p:txBody>
          <a:bodyPr spcFirstLastPara="1" wrap="square" lIns="121900" tIns="60933" rIns="121900" bIns="60933" anchor="ctr" anchorCtr="0">
            <a:noAutofit/>
          </a:bodyPr>
          <a:lstStyle/>
          <a:p>
            <a:pPr marL="380981" indent="-380981" defTabSz="1219170">
              <a:buClr>
                <a:srgbClr val="000000"/>
              </a:buClr>
              <a:buSzPts val="900"/>
              <a:buFont typeface="Arial"/>
              <a:buChar char="•"/>
              <a:defRPr/>
            </a:pPr>
            <a:r>
              <a:rPr lang="en-US" sz="1200" b="1" kern="0">
                <a:solidFill>
                  <a:srgbClr val="000000"/>
                </a:solidFill>
                <a:latin typeface="Verdana"/>
                <a:ea typeface="Verdana"/>
                <a:cs typeface="Verdana"/>
                <a:sym typeface="Verdana"/>
              </a:rPr>
              <a:t>Bangkok</a:t>
            </a:r>
            <a:r>
              <a:rPr lang="en-US" sz="1200" kern="0">
                <a:solidFill>
                  <a:srgbClr val="000000"/>
                </a:solidFill>
                <a:latin typeface="Verdana"/>
                <a:ea typeface="Verdana"/>
                <a:cs typeface="Verdana"/>
                <a:sym typeface="Verdana"/>
              </a:rPr>
              <a:t>, Thailand</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Dhaka</a:t>
            </a:r>
            <a:r>
              <a:rPr lang="en-US" sz="1200" kern="0">
                <a:solidFill>
                  <a:srgbClr val="000000"/>
                </a:solidFill>
                <a:latin typeface="Verdana"/>
                <a:ea typeface="Verdana"/>
                <a:cs typeface="Verdana"/>
                <a:sym typeface="Verdana"/>
              </a:rPr>
              <a:t>, Bangladesh</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Yangon</a:t>
            </a:r>
            <a:r>
              <a:rPr lang="en-US" sz="1200" kern="0">
                <a:solidFill>
                  <a:srgbClr val="000000"/>
                </a:solidFill>
                <a:latin typeface="Verdana"/>
                <a:ea typeface="Verdana"/>
                <a:cs typeface="Verdana"/>
                <a:sym typeface="Verdana"/>
              </a:rPr>
              <a:t>, Myanmar</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Colombo</a:t>
            </a:r>
            <a:r>
              <a:rPr lang="en-US" sz="1200" kern="0">
                <a:solidFill>
                  <a:srgbClr val="000000"/>
                </a:solidFill>
                <a:latin typeface="Verdana"/>
                <a:ea typeface="Verdana"/>
                <a:cs typeface="Verdana"/>
                <a:sym typeface="Verdana"/>
              </a:rPr>
              <a:t>, Sri Lanka</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Phnom Penh</a:t>
            </a:r>
            <a:r>
              <a:rPr lang="en-US" sz="1200" kern="0">
                <a:solidFill>
                  <a:srgbClr val="000000"/>
                </a:solidFill>
                <a:latin typeface="Verdana"/>
                <a:ea typeface="Verdana"/>
                <a:cs typeface="Verdana"/>
                <a:sym typeface="Verdana"/>
              </a:rPr>
              <a:t>, Cambodia</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Jakarta</a:t>
            </a:r>
            <a:r>
              <a:rPr lang="en-US" sz="1200" kern="0">
                <a:solidFill>
                  <a:srgbClr val="000000"/>
                </a:solidFill>
                <a:latin typeface="Verdana"/>
                <a:ea typeface="Verdana"/>
                <a:cs typeface="Verdana"/>
                <a:sym typeface="Verdana"/>
              </a:rPr>
              <a:t>, Indonesia</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Bihar</a:t>
            </a:r>
            <a:r>
              <a:rPr lang="en-US" sz="1200" kern="0">
                <a:solidFill>
                  <a:srgbClr val="000000"/>
                </a:solidFill>
                <a:latin typeface="Verdana"/>
                <a:ea typeface="Verdana"/>
                <a:cs typeface="Verdana"/>
                <a:sym typeface="Verdana"/>
              </a:rPr>
              <a:t>, India</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Kathmandu</a:t>
            </a:r>
            <a:r>
              <a:rPr lang="en-US" sz="1200" kern="0">
                <a:solidFill>
                  <a:srgbClr val="000000"/>
                </a:solidFill>
                <a:latin typeface="Verdana"/>
                <a:ea typeface="Verdana"/>
                <a:cs typeface="Verdana"/>
                <a:sym typeface="Verdana"/>
              </a:rPr>
              <a:t>, Nepal</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Manila</a:t>
            </a:r>
            <a:r>
              <a:rPr lang="en-US" sz="1200" kern="0">
                <a:solidFill>
                  <a:srgbClr val="000000"/>
                </a:solidFill>
                <a:latin typeface="Verdana"/>
                <a:ea typeface="Verdana"/>
                <a:cs typeface="Verdana"/>
                <a:sym typeface="Verdana"/>
              </a:rPr>
              <a:t>, Philippines</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Hanoi</a:t>
            </a:r>
            <a:r>
              <a:rPr lang="en-US" sz="1200" kern="0">
                <a:solidFill>
                  <a:srgbClr val="000000"/>
                </a:solidFill>
                <a:latin typeface="Verdana"/>
                <a:ea typeface="Verdana"/>
                <a:cs typeface="Verdana"/>
                <a:sym typeface="Verdana"/>
              </a:rPr>
              <a:t>, Viet Nam</a:t>
            </a:r>
            <a:endParaRPr sz="1867" kern="0">
              <a:solidFill>
                <a:srgbClr val="000000"/>
              </a:solidFill>
              <a:latin typeface="Arial"/>
              <a:ea typeface="Arial"/>
              <a:cs typeface="Arial"/>
              <a:sym typeface="Arial"/>
            </a:endParaRPr>
          </a:p>
          <a:p>
            <a:pPr marL="380981" indent="-380981" defTabSz="1219170">
              <a:spcBef>
                <a:spcPts val="240"/>
              </a:spcBef>
              <a:buClr>
                <a:srgbClr val="000000"/>
              </a:buClr>
              <a:buSzPts val="900"/>
              <a:buFont typeface="Arial"/>
              <a:buChar char="•"/>
              <a:defRPr/>
            </a:pPr>
            <a:r>
              <a:rPr lang="en-US" sz="1200" b="1" kern="0">
                <a:solidFill>
                  <a:srgbClr val="000000"/>
                </a:solidFill>
                <a:latin typeface="Verdana"/>
                <a:ea typeface="Verdana"/>
                <a:cs typeface="Verdana"/>
                <a:sym typeface="Verdana"/>
              </a:rPr>
              <a:t>Addis Ababa, </a:t>
            </a:r>
            <a:r>
              <a:rPr lang="en-US" sz="1200" kern="0">
                <a:solidFill>
                  <a:srgbClr val="000000"/>
                </a:solidFill>
                <a:latin typeface="Verdana"/>
                <a:ea typeface="Verdana"/>
                <a:cs typeface="Verdana"/>
                <a:sym typeface="Verdana"/>
              </a:rPr>
              <a:t>Ethiopia</a:t>
            </a:r>
            <a:endParaRPr sz="1867" kern="0">
              <a:solidFill>
                <a:srgbClr val="000000"/>
              </a:solidFill>
              <a:latin typeface="Arial"/>
              <a:ea typeface="Arial"/>
              <a:cs typeface="Arial"/>
              <a:sym typeface="Arial"/>
            </a:endParaRPr>
          </a:p>
        </p:txBody>
      </p:sp>
      <p:pic>
        <p:nvPicPr>
          <p:cNvPr id="18" name="Picture Placeholder 32">
            <a:extLst>
              <a:ext uri="{FF2B5EF4-FFF2-40B4-BE49-F238E27FC236}">
                <a16:creationId xmlns:a16="http://schemas.microsoft.com/office/drawing/2014/main" id="{DB663B53-83C5-6B00-8848-F04C76AFBD95}"/>
              </a:ext>
            </a:extLst>
          </p:cNvPr>
          <p:cNvPicPr>
            <a:picLocks noChangeAspect="1"/>
          </p:cNvPicPr>
          <p:nvPr/>
        </p:nvPicPr>
        <p:blipFill>
          <a:blip r:embed="rId3" cstate="print">
            <a:extLst>
              <a:ext uri="{28A0092B-C50C-407E-A947-70E740481C1C}">
                <a14:useLocalDpi xmlns:a14="http://schemas.microsoft.com/office/drawing/2010/main" val="0"/>
              </a:ext>
            </a:extLst>
          </a:blip>
          <a:srcRect l="6327" r="6327"/>
          <a:stretch>
            <a:fillRect/>
          </a:stretch>
        </p:blipFill>
        <p:spPr>
          <a:xfrm>
            <a:off x="0" y="1895628"/>
            <a:ext cx="3427149" cy="3789705"/>
          </a:xfrm>
          <a:prstGeom prst="rect">
            <a:avLst/>
          </a:prstGeom>
        </p:spPr>
      </p:pic>
      <p:pic>
        <p:nvPicPr>
          <p:cNvPr id="19" name="Picture 18">
            <a:extLst>
              <a:ext uri="{FF2B5EF4-FFF2-40B4-BE49-F238E27FC236}">
                <a16:creationId xmlns:a16="http://schemas.microsoft.com/office/drawing/2014/main" id="{22CA8C86-29CA-94F3-2DB8-F8AB22E83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528" y="1849217"/>
            <a:ext cx="3760881" cy="3758883"/>
          </a:xfrm>
          <a:prstGeom prst="rect">
            <a:avLst/>
          </a:prstGeom>
        </p:spPr>
      </p:pic>
      <p:sp>
        <p:nvSpPr>
          <p:cNvPr id="20" name="Google Shape;192;p5">
            <a:extLst>
              <a:ext uri="{FF2B5EF4-FFF2-40B4-BE49-F238E27FC236}">
                <a16:creationId xmlns:a16="http://schemas.microsoft.com/office/drawing/2014/main" id="{83DAE11B-0825-3099-B44B-8147688B78B9}"/>
              </a:ext>
            </a:extLst>
          </p:cNvPr>
          <p:cNvSpPr txBox="1"/>
          <p:nvPr/>
        </p:nvSpPr>
        <p:spPr>
          <a:xfrm>
            <a:off x="585210" y="1599570"/>
            <a:ext cx="2212603" cy="592116"/>
          </a:xfrm>
          <a:prstGeom prst="rect">
            <a:avLst/>
          </a:prstGeom>
          <a:noFill/>
          <a:ln>
            <a:noFill/>
          </a:ln>
        </p:spPr>
        <p:txBody>
          <a:bodyPr spcFirstLastPara="1" wrap="square" lIns="121900" tIns="121900" rIns="121900" bIns="121900" anchor="t" anchorCtr="0">
            <a:noAutofit/>
          </a:bodyPr>
          <a:lstStyle/>
          <a:p>
            <a:pPr algn="just" defTabSz="1219170">
              <a:buClr>
                <a:srgbClr val="000000"/>
              </a:buClr>
              <a:buSzPts val="1800"/>
              <a:defRPr/>
            </a:pPr>
            <a:r>
              <a:rPr lang="en-US" sz="2400" b="1" kern="0" dirty="0">
                <a:solidFill>
                  <a:schemeClr val="accent5">
                    <a:lumMod val="50000"/>
                  </a:schemeClr>
                </a:solidFill>
                <a:latin typeface="Helvetica Neue"/>
                <a:ea typeface="Helvetica Neue"/>
                <a:cs typeface="Helvetica Neue"/>
                <a:sym typeface="Helvetica Neue"/>
              </a:rPr>
              <a:t>Partnerships:</a:t>
            </a:r>
            <a:endParaRPr sz="2667" b="1" kern="0" dirty="0">
              <a:solidFill>
                <a:schemeClr val="accent5">
                  <a:lumMod val="50000"/>
                </a:schemeClr>
              </a:solidFill>
              <a:latin typeface="Arial Narrow"/>
              <a:ea typeface="Arial Narrow"/>
              <a:cs typeface="Arial Narrow"/>
              <a:sym typeface="Arial Narrow"/>
            </a:endParaRPr>
          </a:p>
        </p:txBody>
      </p:sp>
    </p:spTree>
    <p:extLst>
      <p:ext uri="{BB962C8B-B14F-4D97-AF65-F5344CB8AC3E}">
        <p14:creationId xmlns:p14="http://schemas.microsoft.com/office/powerpoint/2010/main" val="608626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0ED8B-1A6F-7BAD-20AC-F1D259ED3930}"/>
              </a:ext>
            </a:extLst>
          </p:cNvPr>
          <p:cNvPicPr>
            <a:picLocks noChangeAspect="1"/>
          </p:cNvPicPr>
          <p:nvPr/>
        </p:nvPicPr>
        <p:blipFill>
          <a:blip r:embed="rId2"/>
          <a:stretch>
            <a:fillRect/>
          </a:stretch>
        </p:blipFill>
        <p:spPr>
          <a:xfrm>
            <a:off x="0" y="339440"/>
            <a:ext cx="12192000" cy="6179119"/>
          </a:xfrm>
          <a:prstGeom prst="rect">
            <a:avLst/>
          </a:prstGeom>
        </p:spPr>
      </p:pic>
    </p:spTree>
    <p:extLst>
      <p:ext uri="{BB962C8B-B14F-4D97-AF65-F5344CB8AC3E}">
        <p14:creationId xmlns:p14="http://schemas.microsoft.com/office/powerpoint/2010/main" val="402986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14C48-FADE-B743-AE95-DBBD436A5526}"/>
              </a:ext>
            </a:extLst>
          </p:cNvPr>
          <p:cNvPicPr>
            <a:picLocks noChangeAspect="1"/>
          </p:cNvPicPr>
          <p:nvPr/>
        </p:nvPicPr>
        <p:blipFill>
          <a:blip r:embed="rId2"/>
          <a:stretch>
            <a:fillRect/>
          </a:stretch>
        </p:blipFill>
        <p:spPr>
          <a:xfrm>
            <a:off x="0" y="338617"/>
            <a:ext cx="12192000" cy="6180765"/>
          </a:xfrm>
          <a:prstGeom prst="rect">
            <a:avLst/>
          </a:prstGeom>
        </p:spPr>
      </p:pic>
    </p:spTree>
    <p:extLst>
      <p:ext uri="{BB962C8B-B14F-4D97-AF65-F5344CB8AC3E}">
        <p14:creationId xmlns:p14="http://schemas.microsoft.com/office/powerpoint/2010/main" val="191857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Anticipatory Actions:</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6" name="Picture 5">
            <a:extLst>
              <a:ext uri="{FF2B5EF4-FFF2-40B4-BE49-F238E27FC236}">
                <a16:creationId xmlns:a16="http://schemas.microsoft.com/office/drawing/2014/main" id="{4CC226A5-7142-42B6-2191-A2863B38430B}"/>
              </a:ext>
            </a:extLst>
          </p:cNvPr>
          <p:cNvPicPr>
            <a:picLocks noChangeAspect="1"/>
          </p:cNvPicPr>
          <p:nvPr/>
        </p:nvPicPr>
        <p:blipFill>
          <a:blip r:embed="rId2"/>
          <a:stretch>
            <a:fillRect/>
          </a:stretch>
        </p:blipFill>
        <p:spPr>
          <a:xfrm>
            <a:off x="1925359" y="1205752"/>
            <a:ext cx="9484846" cy="5056095"/>
          </a:xfrm>
          <a:prstGeom prst="rect">
            <a:avLst/>
          </a:prstGeom>
        </p:spPr>
      </p:pic>
    </p:spTree>
    <p:extLst>
      <p:ext uri="{BB962C8B-B14F-4D97-AF65-F5344CB8AC3E}">
        <p14:creationId xmlns:p14="http://schemas.microsoft.com/office/powerpoint/2010/main" val="2731932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pic>
        <p:nvPicPr>
          <p:cNvPr id="6" name="Picture 5">
            <a:extLst>
              <a:ext uri="{FF2B5EF4-FFF2-40B4-BE49-F238E27FC236}">
                <a16:creationId xmlns:a16="http://schemas.microsoft.com/office/drawing/2014/main" id="{CB58660B-1EFC-C601-C201-9FF4983340CE}"/>
              </a:ext>
            </a:extLst>
          </p:cNvPr>
          <p:cNvPicPr>
            <a:picLocks noChangeAspect="1"/>
          </p:cNvPicPr>
          <p:nvPr/>
        </p:nvPicPr>
        <p:blipFill>
          <a:blip r:embed="rId2"/>
          <a:stretch>
            <a:fillRect/>
          </a:stretch>
        </p:blipFill>
        <p:spPr>
          <a:xfrm>
            <a:off x="878541" y="608547"/>
            <a:ext cx="10679634" cy="5712869"/>
          </a:xfrm>
          <a:prstGeom prst="rect">
            <a:avLst/>
          </a:prstGeom>
        </p:spPr>
      </p:pic>
      <p:sp>
        <p:nvSpPr>
          <p:cNvPr id="7" name="Rectangle 6">
            <a:extLst>
              <a:ext uri="{FF2B5EF4-FFF2-40B4-BE49-F238E27FC236}">
                <a16:creationId xmlns:a16="http://schemas.microsoft.com/office/drawing/2014/main" id="{1A161BC0-27E5-D6BD-0DC6-4434C2993A53}"/>
              </a:ext>
            </a:extLst>
          </p:cNvPr>
          <p:cNvSpPr/>
          <p:nvPr/>
        </p:nvSpPr>
        <p:spPr>
          <a:xfrm>
            <a:off x="1587019" y="766454"/>
            <a:ext cx="6465455" cy="338554"/>
          </a:xfrm>
          <a:prstGeom prst="rect">
            <a:avLst/>
          </a:prstGeom>
        </p:spPr>
        <p:txBody>
          <a:bodyPr wrap="square">
            <a:spAutoFit/>
          </a:bodyPr>
          <a:lstStyle/>
          <a:p>
            <a:pPr algn="ctr"/>
            <a:r>
              <a:rPr lang="en-US" sz="1600" b="1" i="1" dirty="0">
                <a:solidFill>
                  <a:srgbClr val="C00000"/>
                </a:solidFill>
                <a:latin typeface="Open Sans ExtraBold" panose="020B0606030504020204"/>
                <a:ea typeface="Verdana" charset="0"/>
                <a:cs typeface="Arial" panose="020B0604020202020204" pitchFamily="34" charset="0"/>
              </a:rPr>
              <a:t>Cambodia, Myanmar, Viet Nam</a:t>
            </a:r>
          </a:p>
        </p:txBody>
      </p:sp>
      <p:sp>
        <p:nvSpPr>
          <p:cNvPr id="8" name="Google Shape;181;p5">
            <a:extLst>
              <a:ext uri="{FF2B5EF4-FFF2-40B4-BE49-F238E27FC236}">
                <a16:creationId xmlns:a16="http://schemas.microsoft.com/office/drawing/2014/main" id="{6F2FD059-6E86-74E7-FBAE-79D34FDF6573}"/>
              </a:ext>
            </a:extLst>
          </p:cNvPr>
          <p:cNvSpPr txBox="1"/>
          <p:nvPr/>
        </p:nvSpPr>
        <p:spPr>
          <a:xfrm>
            <a:off x="797859" y="305427"/>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Stocktaking – Southeast Asia:</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spTree>
    <p:extLst>
      <p:ext uri="{BB962C8B-B14F-4D97-AF65-F5344CB8AC3E}">
        <p14:creationId xmlns:p14="http://schemas.microsoft.com/office/powerpoint/2010/main" val="1448270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IbFWS</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 Products:</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2" name="Picture 1">
            <a:extLst>
              <a:ext uri="{FF2B5EF4-FFF2-40B4-BE49-F238E27FC236}">
                <a16:creationId xmlns:a16="http://schemas.microsoft.com/office/drawing/2014/main" id="{88EB2B36-A7D5-82CA-FEF3-2D79E6A3F40D}"/>
              </a:ext>
            </a:extLst>
          </p:cNvPr>
          <p:cNvPicPr>
            <a:picLocks noChangeAspect="1"/>
          </p:cNvPicPr>
          <p:nvPr/>
        </p:nvPicPr>
        <p:blipFill>
          <a:blip r:embed="rId2"/>
          <a:stretch>
            <a:fillRect/>
          </a:stretch>
        </p:blipFill>
        <p:spPr>
          <a:xfrm>
            <a:off x="1233092" y="920300"/>
            <a:ext cx="2461669" cy="3480291"/>
          </a:xfrm>
          <a:prstGeom prst="roundRect">
            <a:avLst>
              <a:gd name="adj" fmla="val 9566"/>
            </a:avLst>
          </a:prstGeom>
        </p:spPr>
      </p:pic>
      <p:pic>
        <p:nvPicPr>
          <p:cNvPr id="3" name="Picture 2">
            <a:extLst>
              <a:ext uri="{FF2B5EF4-FFF2-40B4-BE49-F238E27FC236}">
                <a16:creationId xmlns:a16="http://schemas.microsoft.com/office/drawing/2014/main" id="{D9A999F8-E205-EAA2-D34C-CD5275D65A9E}"/>
              </a:ext>
            </a:extLst>
          </p:cNvPr>
          <p:cNvPicPr>
            <a:picLocks noChangeAspect="1"/>
          </p:cNvPicPr>
          <p:nvPr/>
        </p:nvPicPr>
        <p:blipFill>
          <a:blip r:embed="rId3"/>
          <a:stretch>
            <a:fillRect/>
          </a:stretch>
        </p:blipFill>
        <p:spPr>
          <a:xfrm>
            <a:off x="6468440" y="732309"/>
            <a:ext cx="2409061" cy="3413760"/>
          </a:xfrm>
          <a:prstGeom prst="roundRect">
            <a:avLst>
              <a:gd name="adj" fmla="val 8108"/>
            </a:avLst>
          </a:prstGeom>
        </p:spPr>
      </p:pic>
      <p:pic>
        <p:nvPicPr>
          <p:cNvPr id="7" name="Picture 6">
            <a:extLst>
              <a:ext uri="{FF2B5EF4-FFF2-40B4-BE49-F238E27FC236}">
                <a16:creationId xmlns:a16="http://schemas.microsoft.com/office/drawing/2014/main" id="{C6178B54-AAD5-84D5-616B-5D7298602C51}"/>
              </a:ext>
            </a:extLst>
          </p:cNvPr>
          <p:cNvPicPr>
            <a:picLocks noChangeAspect="1"/>
          </p:cNvPicPr>
          <p:nvPr/>
        </p:nvPicPr>
        <p:blipFill>
          <a:blip r:embed="rId4"/>
          <a:stretch>
            <a:fillRect/>
          </a:stretch>
        </p:blipFill>
        <p:spPr>
          <a:xfrm>
            <a:off x="3619931" y="2546800"/>
            <a:ext cx="2689749" cy="3811512"/>
          </a:xfrm>
          <a:prstGeom prst="roundRect">
            <a:avLst>
              <a:gd name="adj" fmla="val 7349"/>
            </a:avLst>
          </a:prstGeom>
        </p:spPr>
      </p:pic>
      <p:pic>
        <p:nvPicPr>
          <p:cNvPr id="8" name="Picture 7">
            <a:extLst>
              <a:ext uri="{FF2B5EF4-FFF2-40B4-BE49-F238E27FC236}">
                <a16:creationId xmlns:a16="http://schemas.microsoft.com/office/drawing/2014/main" id="{23F4052B-4278-4B2F-54BA-FCE193392808}"/>
              </a:ext>
            </a:extLst>
          </p:cNvPr>
          <p:cNvPicPr>
            <a:picLocks noChangeAspect="1"/>
          </p:cNvPicPr>
          <p:nvPr/>
        </p:nvPicPr>
        <p:blipFill>
          <a:blip r:embed="rId5"/>
          <a:stretch>
            <a:fillRect/>
          </a:stretch>
        </p:blipFill>
        <p:spPr>
          <a:xfrm>
            <a:off x="8817024" y="2476906"/>
            <a:ext cx="2746335" cy="3847370"/>
          </a:xfrm>
          <a:prstGeom prst="roundRect">
            <a:avLst>
              <a:gd name="adj" fmla="val 8111"/>
            </a:avLst>
          </a:prstGeom>
        </p:spPr>
      </p:pic>
      <p:sp>
        <p:nvSpPr>
          <p:cNvPr id="10" name="TextBox 9">
            <a:extLst>
              <a:ext uri="{FF2B5EF4-FFF2-40B4-BE49-F238E27FC236}">
                <a16:creationId xmlns:a16="http://schemas.microsoft.com/office/drawing/2014/main" id="{6BEA5ED9-FC75-4783-D226-2EF6846D5711}"/>
              </a:ext>
            </a:extLst>
          </p:cNvPr>
          <p:cNvSpPr txBox="1"/>
          <p:nvPr/>
        </p:nvSpPr>
        <p:spPr>
          <a:xfrm>
            <a:off x="3724876" y="784094"/>
            <a:ext cx="2554688" cy="369332"/>
          </a:xfrm>
          <a:prstGeom prst="rect">
            <a:avLst/>
          </a:prstGeom>
          <a:noFill/>
        </p:spPr>
        <p:txBody>
          <a:bodyPr wrap="square">
            <a:spAutoFit/>
          </a:bodyPr>
          <a:lstStyle/>
          <a:p>
            <a:pPr defTabSz="914354">
              <a:buClr>
                <a:srgbClr val="4472C4"/>
              </a:buClr>
            </a:pPr>
            <a:r>
              <a:rPr lang="en-US" sz="1800" b="1" dirty="0">
                <a:solidFill>
                  <a:srgbClr val="C00000"/>
                </a:solidFill>
              </a:rPr>
              <a:t>Cambodia and Lao PDR</a:t>
            </a:r>
          </a:p>
        </p:txBody>
      </p:sp>
    </p:spTree>
    <p:extLst>
      <p:ext uri="{BB962C8B-B14F-4D97-AF65-F5344CB8AC3E}">
        <p14:creationId xmlns:p14="http://schemas.microsoft.com/office/powerpoint/2010/main" val="964150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 Readiness Assessment:</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2" name="Picture 1">
            <a:extLst>
              <a:ext uri="{FF2B5EF4-FFF2-40B4-BE49-F238E27FC236}">
                <a16:creationId xmlns:a16="http://schemas.microsoft.com/office/drawing/2014/main" id="{C17D1516-0006-A053-14E7-6A643A6B0BE0}"/>
              </a:ext>
            </a:extLst>
          </p:cNvPr>
          <p:cNvPicPr>
            <a:picLocks noChangeAspect="1"/>
          </p:cNvPicPr>
          <p:nvPr/>
        </p:nvPicPr>
        <p:blipFill>
          <a:blip r:embed="rId2"/>
          <a:stretch>
            <a:fillRect/>
          </a:stretch>
        </p:blipFill>
        <p:spPr>
          <a:xfrm>
            <a:off x="918883" y="784911"/>
            <a:ext cx="10908819" cy="5629300"/>
          </a:xfrm>
          <a:prstGeom prst="rect">
            <a:avLst/>
          </a:prstGeom>
        </p:spPr>
      </p:pic>
    </p:spTree>
    <p:extLst>
      <p:ext uri="{BB962C8B-B14F-4D97-AF65-F5344CB8AC3E}">
        <p14:creationId xmlns:p14="http://schemas.microsoft.com/office/powerpoint/2010/main" val="1949176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 Readiness Assessment:</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6" name="Picture 5" descr="A close-up of a map&#10;&#10;Description automatically generated">
            <a:extLst>
              <a:ext uri="{FF2B5EF4-FFF2-40B4-BE49-F238E27FC236}">
                <a16:creationId xmlns:a16="http://schemas.microsoft.com/office/drawing/2014/main" id="{68C7C811-436F-8EE6-B0B6-DFFA97960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353" y="1003127"/>
            <a:ext cx="3764468" cy="5324901"/>
          </a:xfrm>
          <a:prstGeom prst="rect">
            <a:avLst/>
          </a:prstGeom>
          <a:ln>
            <a:solidFill>
              <a:schemeClr val="tx1">
                <a:lumMod val="95000"/>
                <a:lumOff val="5000"/>
              </a:schemeClr>
            </a:solidFill>
          </a:ln>
        </p:spPr>
      </p:pic>
      <p:pic>
        <p:nvPicPr>
          <p:cNvPr id="8" name="Picture 7" descr="A close-up of a map&#10;&#10;Description automatically generated">
            <a:extLst>
              <a:ext uri="{FF2B5EF4-FFF2-40B4-BE49-F238E27FC236}">
                <a16:creationId xmlns:a16="http://schemas.microsoft.com/office/drawing/2014/main" id="{4CB573CC-76C9-736F-5D00-83DCB6C23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344" y="1003128"/>
            <a:ext cx="3764468" cy="5324900"/>
          </a:xfrm>
          <a:prstGeom prst="rect">
            <a:avLst/>
          </a:prstGeom>
          <a:ln>
            <a:solidFill>
              <a:schemeClr val="tx1">
                <a:lumMod val="95000"/>
                <a:lumOff val="5000"/>
              </a:schemeClr>
            </a:solidFill>
          </a:ln>
        </p:spPr>
      </p:pic>
    </p:spTree>
    <p:extLst>
      <p:ext uri="{BB962C8B-B14F-4D97-AF65-F5344CB8AC3E}">
        <p14:creationId xmlns:p14="http://schemas.microsoft.com/office/powerpoint/2010/main" val="334946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 Readiness Assessment:</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3" name="Picture 2">
            <a:extLst>
              <a:ext uri="{FF2B5EF4-FFF2-40B4-BE49-F238E27FC236}">
                <a16:creationId xmlns:a16="http://schemas.microsoft.com/office/drawing/2014/main" id="{CFBC701A-3D04-5729-662A-99620B5E36B1}"/>
              </a:ext>
            </a:extLst>
          </p:cNvPr>
          <p:cNvPicPr>
            <a:picLocks noChangeAspect="1"/>
          </p:cNvPicPr>
          <p:nvPr/>
        </p:nvPicPr>
        <p:blipFill>
          <a:blip r:embed="rId2"/>
          <a:stretch>
            <a:fillRect/>
          </a:stretch>
        </p:blipFill>
        <p:spPr>
          <a:xfrm>
            <a:off x="1169894" y="905256"/>
            <a:ext cx="10289182" cy="5365556"/>
          </a:xfrm>
          <a:prstGeom prst="rect">
            <a:avLst/>
          </a:prstGeom>
        </p:spPr>
      </p:pic>
    </p:spTree>
    <p:extLst>
      <p:ext uri="{BB962C8B-B14F-4D97-AF65-F5344CB8AC3E}">
        <p14:creationId xmlns:p14="http://schemas.microsoft.com/office/powerpoint/2010/main" val="3600062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International and Regional Guidelines:</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2" name="Picture 1">
            <a:extLst>
              <a:ext uri="{FF2B5EF4-FFF2-40B4-BE49-F238E27FC236}">
                <a16:creationId xmlns:a16="http://schemas.microsoft.com/office/drawing/2014/main" id="{908475E1-2050-CF84-9450-E79095479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06" y="1464602"/>
            <a:ext cx="2583453" cy="3701380"/>
          </a:xfrm>
          <a:prstGeom prst="roundRect">
            <a:avLst>
              <a:gd name="adj" fmla="val 6791"/>
            </a:avLst>
          </a:prstGeom>
          <a:ln>
            <a:noFill/>
          </a:ln>
        </p:spPr>
      </p:pic>
      <p:pic>
        <p:nvPicPr>
          <p:cNvPr id="3" name="Picture 2">
            <a:extLst>
              <a:ext uri="{FF2B5EF4-FFF2-40B4-BE49-F238E27FC236}">
                <a16:creationId xmlns:a16="http://schemas.microsoft.com/office/drawing/2014/main" id="{ABD0A0F2-3718-D588-F242-66037C343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766" y="1464602"/>
            <a:ext cx="2606606" cy="3701380"/>
          </a:xfrm>
          <a:prstGeom prst="roundRect">
            <a:avLst>
              <a:gd name="adj" fmla="val 7345"/>
            </a:avLst>
          </a:prstGeom>
          <a:ln>
            <a:noFill/>
          </a:ln>
        </p:spPr>
      </p:pic>
      <p:sp>
        <p:nvSpPr>
          <p:cNvPr id="6" name="Rectangle 5">
            <a:extLst>
              <a:ext uri="{FF2B5EF4-FFF2-40B4-BE49-F238E27FC236}">
                <a16:creationId xmlns:a16="http://schemas.microsoft.com/office/drawing/2014/main" id="{A2C02840-1A8F-30A9-D59C-430B54351B99}"/>
              </a:ext>
            </a:extLst>
          </p:cNvPr>
          <p:cNvSpPr/>
          <p:nvPr/>
        </p:nvSpPr>
        <p:spPr>
          <a:xfrm>
            <a:off x="-352064" y="5199434"/>
            <a:ext cx="4084633"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tx1"/>
                </a:solidFill>
              </a:rPr>
              <a:t>Source: WMO (2015)</a:t>
            </a:r>
          </a:p>
        </p:txBody>
      </p:sp>
      <p:sp>
        <p:nvSpPr>
          <p:cNvPr id="7" name="Rectangle 6">
            <a:extLst>
              <a:ext uri="{FF2B5EF4-FFF2-40B4-BE49-F238E27FC236}">
                <a16:creationId xmlns:a16="http://schemas.microsoft.com/office/drawing/2014/main" id="{8CB48D8C-09A0-823C-5893-A0E98AA5439D}"/>
              </a:ext>
            </a:extLst>
          </p:cNvPr>
          <p:cNvSpPr/>
          <p:nvPr/>
        </p:nvSpPr>
        <p:spPr>
          <a:xfrm>
            <a:off x="3204557" y="5199434"/>
            <a:ext cx="2445246"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tx1"/>
                </a:solidFill>
              </a:rPr>
              <a:t>Source: WMO (2021)</a:t>
            </a:r>
          </a:p>
        </p:txBody>
      </p:sp>
      <p:pic>
        <p:nvPicPr>
          <p:cNvPr id="8" name="Picture 7">
            <a:extLst>
              <a:ext uri="{FF2B5EF4-FFF2-40B4-BE49-F238E27FC236}">
                <a16:creationId xmlns:a16="http://schemas.microsoft.com/office/drawing/2014/main" id="{C08D872D-DD0F-C98D-B344-4FF4FFEDC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479" y="1464603"/>
            <a:ext cx="2626789" cy="3734832"/>
          </a:xfrm>
          <a:prstGeom prst="roundRect">
            <a:avLst>
              <a:gd name="adj" fmla="val 7955"/>
            </a:avLst>
          </a:prstGeom>
          <a:ln>
            <a:solidFill>
              <a:schemeClr val="bg1">
                <a:lumMod val="85000"/>
              </a:schemeClr>
            </a:solidFill>
          </a:ln>
        </p:spPr>
      </p:pic>
      <p:pic>
        <p:nvPicPr>
          <p:cNvPr id="9" name="Picture 8">
            <a:extLst>
              <a:ext uri="{FF2B5EF4-FFF2-40B4-BE49-F238E27FC236}">
                <a16:creationId xmlns:a16="http://schemas.microsoft.com/office/drawing/2014/main" id="{5DD04911-DC44-D7B8-1EF4-CA4CD7706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376" y="1464603"/>
            <a:ext cx="2646224" cy="3734832"/>
          </a:xfrm>
          <a:prstGeom prst="roundRect">
            <a:avLst>
              <a:gd name="adj" fmla="val 4451"/>
            </a:avLst>
          </a:prstGeom>
          <a:ln>
            <a:solidFill>
              <a:schemeClr val="bg1">
                <a:lumMod val="85000"/>
              </a:schemeClr>
            </a:solidFill>
          </a:ln>
        </p:spPr>
      </p:pic>
      <p:sp>
        <p:nvSpPr>
          <p:cNvPr id="10" name="Rectangle 9">
            <a:extLst>
              <a:ext uri="{FF2B5EF4-FFF2-40B4-BE49-F238E27FC236}">
                <a16:creationId xmlns:a16="http://schemas.microsoft.com/office/drawing/2014/main" id="{81A51B08-3E98-3199-9E43-B79C6F7209EC}"/>
              </a:ext>
            </a:extLst>
          </p:cNvPr>
          <p:cNvSpPr/>
          <p:nvPr/>
        </p:nvSpPr>
        <p:spPr>
          <a:xfrm>
            <a:off x="8633432" y="5199434"/>
            <a:ext cx="2364903"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tx1"/>
                </a:solidFill>
              </a:rPr>
              <a:t>Source: UNESCAP (2021)</a:t>
            </a:r>
          </a:p>
        </p:txBody>
      </p:sp>
      <p:sp>
        <p:nvSpPr>
          <p:cNvPr id="11" name="Rectangle 10">
            <a:extLst>
              <a:ext uri="{FF2B5EF4-FFF2-40B4-BE49-F238E27FC236}">
                <a16:creationId xmlns:a16="http://schemas.microsoft.com/office/drawing/2014/main" id="{D9A2A3A1-994C-AA58-EDB0-F7C38266A1B1}"/>
              </a:ext>
            </a:extLst>
          </p:cNvPr>
          <p:cNvSpPr/>
          <p:nvPr/>
        </p:nvSpPr>
        <p:spPr>
          <a:xfrm>
            <a:off x="5841967" y="5199434"/>
            <a:ext cx="2649355"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tx1"/>
                </a:solidFill>
              </a:rPr>
              <a:t>Source: MET Office, UK (2020)</a:t>
            </a:r>
          </a:p>
        </p:txBody>
      </p:sp>
    </p:spTree>
    <p:extLst>
      <p:ext uri="{BB962C8B-B14F-4D97-AF65-F5344CB8AC3E}">
        <p14:creationId xmlns:p14="http://schemas.microsoft.com/office/powerpoint/2010/main" val="4082856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4434437" y="3334407"/>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SOP for Cyclones:</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spTree>
    <p:extLst>
      <p:ext uri="{BB962C8B-B14F-4D97-AF65-F5344CB8AC3E}">
        <p14:creationId xmlns:p14="http://schemas.microsoft.com/office/powerpoint/2010/main" val="3512773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image shows a diagram. ">
            <a:extLst>
              <a:ext uri="{FF2B5EF4-FFF2-40B4-BE49-F238E27FC236}">
                <a16:creationId xmlns:a16="http://schemas.microsoft.com/office/drawing/2014/main" id="{E5FA9E5F-11E8-1CA0-CA26-E048CAC2B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4307" y="761562"/>
            <a:ext cx="5359020" cy="540258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80;p5">
            <a:extLst>
              <a:ext uri="{FF2B5EF4-FFF2-40B4-BE49-F238E27FC236}">
                <a16:creationId xmlns:a16="http://schemas.microsoft.com/office/drawing/2014/main" id="{35DE8467-6C50-33DF-495F-F971AA0C479C}"/>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71DE9FFB-CA71-7717-37F1-24810A5B836F}"/>
              </a:ext>
            </a:extLst>
          </p:cNvPr>
          <p:cNvSpPr txBox="1"/>
          <p:nvPr/>
        </p:nvSpPr>
        <p:spPr>
          <a:xfrm>
            <a:off x="62753" y="237559"/>
            <a:ext cx="8257832" cy="677054"/>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3600"/>
              <a:defRPr/>
            </a:pPr>
            <a:r>
              <a:rPr lang="en-US" sz="36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Elements of an effective EWS:</a:t>
            </a:r>
            <a:endParaRPr sz="14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sp>
        <p:nvSpPr>
          <p:cNvPr id="6" name="TextBox 5">
            <a:extLst>
              <a:ext uri="{FF2B5EF4-FFF2-40B4-BE49-F238E27FC236}">
                <a16:creationId xmlns:a16="http://schemas.microsoft.com/office/drawing/2014/main" id="{BCBB4A09-8AC8-1B26-770D-BF54F56F5005}"/>
              </a:ext>
            </a:extLst>
          </p:cNvPr>
          <p:cNvSpPr txBox="1"/>
          <p:nvPr/>
        </p:nvSpPr>
        <p:spPr>
          <a:xfrm>
            <a:off x="7155976" y="6033346"/>
            <a:ext cx="4999631" cy="261610"/>
          </a:xfrm>
          <a:prstGeom prst="rect">
            <a:avLst/>
          </a:prstGeom>
          <a:noFill/>
        </p:spPr>
        <p:txBody>
          <a:bodyPr wrap="square" rtlCol="0">
            <a:spAutoFit/>
          </a:bodyPr>
          <a:lstStyle/>
          <a:p>
            <a:pPr algn="r"/>
            <a:r>
              <a:rPr lang="en-US" sz="1100" i="1" dirty="0"/>
              <a:t>Source: Practical Action adapted from World Meteorological Organization (2017)</a:t>
            </a:r>
          </a:p>
        </p:txBody>
      </p:sp>
      <p:pic>
        <p:nvPicPr>
          <p:cNvPr id="8" name="Picture 7">
            <a:extLst>
              <a:ext uri="{FF2B5EF4-FFF2-40B4-BE49-F238E27FC236}">
                <a16:creationId xmlns:a16="http://schemas.microsoft.com/office/drawing/2014/main" id="{BA5C4C17-5F59-8411-4834-A1548E404CD3}"/>
              </a:ext>
            </a:extLst>
          </p:cNvPr>
          <p:cNvPicPr>
            <a:picLocks noChangeAspect="1"/>
          </p:cNvPicPr>
          <p:nvPr/>
        </p:nvPicPr>
        <p:blipFill>
          <a:blip r:embed="rId3"/>
          <a:stretch>
            <a:fillRect/>
          </a:stretch>
        </p:blipFill>
        <p:spPr>
          <a:xfrm>
            <a:off x="5072593" y="2265529"/>
            <a:ext cx="7210392" cy="3426112"/>
          </a:xfrm>
          <a:prstGeom prst="rect">
            <a:avLst/>
          </a:prstGeom>
        </p:spPr>
      </p:pic>
      <p:pic>
        <p:nvPicPr>
          <p:cNvPr id="9" name="Picture 8">
            <a:extLst>
              <a:ext uri="{FF2B5EF4-FFF2-40B4-BE49-F238E27FC236}">
                <a16:creationId xmlns:a16="http://schemas.microsoft.com/office/drawing/2014/main" id="{78CDC937-31A7-FCB4-92D6-DBBA326EBA5C}"/>
              </a:ext>
            </a:extLst>
          </p:cNvPr>
          <p:cNvPicPr>
            <a:picLocks noChangeAspect="1"/>
          </p:cNvPicPr>
          <p:nvPr/>
        </p:nvPicPr>
        <p:blipFill>
          <a:blip r:embed="rId4"/>
          <a:stretch>
            <a:fillRect/>
          </a:stretch>
        </p:blipFill>
        <p:spPr>
          <a:xfrm>
            <a:off x="437952" y="1517694"/>
            <a:ext cx="4910612" cy="4646457"/>
          </a:xfrm>
          <a:prstGeom prst="rect">
            <a:avLst/>
          </a:prstGeom>
        </p:spPr>
      </p:pic>
    </p:spTree>
    <p:extLst>
      <p:ext uri="{BB962C8B-B14F-4D97-AF65-F5344CB8AC3E}">
        <p14:creationId xmlns:p14="http://schemas.microsoft.com/office/powerpoint/2010/main" val="2680837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5B794-A41F-4082-8F82-EE13F9FA4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13" y="101600"/>
            <a:ext cx="11758342" cy="6657296"/>
          </a:xfrm>
          <a:prstGeom prst="rect">
            <a:avLst/>
          </a:prstGeom>
        </p:spPr>
      </p:pic>
      <p:sp>
        <p:nvSpPr>
          <p:cNvPr id="2" name="Rectangle 1">
            <a:extLst>
              <a:ext uri="{FF2B5EF4-FFF2-40B4-BE49-F238E27FC236}">
                <a16:creationId xmlns:a16="http://schemas.microsoft.com/office/drawing/2014/main" id="{69ECA751-7275-E060-9B99-118626266A73}"/>
              </a:ext>
            </a:extLst>
          </p:cNvPr>
          <p:cNvSpPr/>
          <p:nvPr/>
        </p:nvSpPr>
        <p:spPr>
          <a:xfrm>
            <a:off x="10128217" y="6056639"/>
            <a:ext cx="2063783"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Source: ADPC (2023)</a:t>
            </a:r>
          </a:p>
        </p:txBody>
      </p:sp>
    </p:spTree>
    <p:extLst>
      <p:ext uri="{BB962C8B-B14F-4D97-AF65-F5344CB8AC3E}">
        <p14:creationId xmlns:p14="http://schemas.microsoft.com/office/powerpoint/2010/main" val="3329567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63BF8-6AF3-43A6-BB89-C80F4C6EF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9" y="413434"/>
            <a:ext cx="11941961" cy="6031132"/>
          </a:xfrm>
          <a:prstGeom prst="rect">
            <a:avLst/>
          </a:prstGeom>
        </p:spPr>
      </p:pic>
      <p:sp>
        <p:nvSpPr>
          <p:cNvPr id="4" name="Rectangle 3">
            <a:extLst>
              <a:ext uri="{FF2B5EF4-FFF2-40B4-BE49-F238E27FC236}">
                <a16:creationId xmlns:a16="http://schemas.microsoft.com/office/drawing/2014/main" id="{0E0BD055-1A63-2726-066A-FC1B74ABCB43}"/>
              </a:ext>
            </a:extLst>
          </p:cNvPr>
          <p:cNvSpPr/>
          <p:nvPr/>
        </p:nvSpPr>
        <p:spPr>
          <a:xfrm>
            <a:off x="10128217" y="6056639"/>
            <a:ext cx="2063783"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Source: ADPC (2023)</a:t>
            </a:r>
          </a:p>
        </p:txBody>
      </p:sp>
    </p:spTree>
    <p:extLst>
      <p:ext uri="{BB962C8B-B14F-4D97-AF65-F5344CB8AC3E}">
        <p14:creationId xmlns:p14="http://schemas.microsoft.com/office/powerpoint/2010/main" val="3598209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0F8E11-21F8-387E-30BC-E7524AB614FB}"/>
              </a:ext>
            </a:extLst>
          </p:cNvPr>
          <p:cNvPicPr>
            <a:picLocks noChangeAspect="1"/>
          </p:cNvPicPr>
          <p:nvPr/>
        </p:nvPicPr>
        <p:blipFill>
          <a:blip r:embed="rId2"/>
          <a:stretch>
            <a:fillRect/>
          </a:stretch>
        </p:blipFill>
        <p:spPr>
          <a:xfrm rot="353482">
            <a:off x="4268587" y="1015190"/>
            <a:ext cx="3993631" cy="4827620"/>
          </a:xfrm>
          <a:prstGeom prst="rect">
            <a:avLst/>
          </a:prstGeom>
          <a:ln>
            <a:solidFill>
              <a:schemeClr val="tx1">
                <a:lumMod val="95000"/>
                <a:lumOff val="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8996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97B89A-319B-EB40-2034-2B7A7B44CC70}"/>
              </a:ext>
            </a:extLst>
          </p:cNvPr>
          <p:cNvSpPr/>
          <p:nvPr/>
        </p:nvSpPr>
        <p:spPr>
          <a:xfrm rot="20500536">
            <a:off x="3563473" y="842683"/>
            <a:ext cx="5100918" cy="52667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EDFB39-0E74-0EA9-59DB-8A898FD459E7}"/>
              </a:ext>
            </a:extLst>
          </p:cNvPr>
          <p:cNvSpPr/>
          <p:nvPr/>
        </p:nvSpPr>
        <p:spPr>
          <a:xfrm rot="1061629">
            <a:off x="3563474" y="842682"/>
            <a:ext cx="5100918" cy="52667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68E3B1-C3E3-7C44-9B0F-96A4D66B02ED}"/>
              </a:ext>
            </a:extLst>
          </p:cNvPr>
          <p:cNvSpPr/>
          <p:nvPr/>
        </p:nvSpPr>
        <p:spPr>
          <a:xfrm>
            <a:off x="3558988" y="842684"/>
            <a:ext cx="5100918" cy="52667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83F1BD4-0893-10B7-C242-E15360261392}"/>
              </a:ext>
            </a:extLst>
          </p:cNvPr>
          <p:cNvPicPr>
            <a:picLocks noChangeAspect="1"/>
          </p:cNvPicPr>
          <p:nvPr/>
        </p:nvPicPr>
        <p:blipFill>
          <a:blip r:embed="rId2"/>
          <a:stretch>
            <a:fillRect/>
          </a:stretch>
        </p:blipFill>
        <p:spPr>
          <a:xfrm>
            <a:off x="3662310" y="982807"/>
            <a:ext cx="4867380" cy="5032509"/>
          </a:xfrm>
          <a:prstGeom prst="rect">
            <a:avLst/>
          </a:prstGeom>
        </p:spPr>
      </p:pic>
      <p:sp>
        <p:nvSpPr>
          <p:cNvPr id="12" name="Rectangle 11">
            <a:extLst>
              <a:ext uri="{FF2B5EF4-FFF2-40B4-BE49-F238E27FC236}">
                <a16:creationId xmlns:a16="http://schemas.microsoft.com/office/drawing/2014/main" id="{17458E90-2FE3-0415-AE35-61960C1B4665}"/>
              </a:ext>
            </a:extLst>
          </p:cNvPr>
          <p:cNvSpPr/>
          <p:nvPr/>
        </p:nvSpPr>
        <p:spPr>
          <a:xfrm>
            <a:off x="4276165" y="6436658"/>
            <a:ext cx="3769659" cy="421341"/>
          </a:xfrm>
          <a:prstGeom prst="rect">
            <a:avLst/>
          </a:prstGeom>
          <a:solidFill>
            <a:srgbClr val="B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57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03034C-6EB9-8FAF-22A3-B5541AB091CA}"/>
              </a:ext>
            </a:extLst>
          </p:cNvPr>
          <p:cNvSpPr/>
          <p:nvPr/>
        </p:nvSpPr>
        <p:spPr>
          <a:xfrm>
            <a:off x="10078911" y="5924922"/>
            <a:ext cx="2063783"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Source: UK Met (2020)</a:t>
            </a:r>
          </a:p>
        </p:txBody>
      </p:sp>
      <p:sp>
        <p:nvSpPr>
          <p:cNvPr id="8" name="Google Shape;180;p5">
            <a:extLst>
              <a:ext uri="{FF2B5EF4-FFF2-40B4-BE49-F238E27FC236}">
                <a16:creationId xmlns:a16="http://schemas.microsoft.com/office/drawing/2014/main" id="{D8A51A81-4DDE-0388-F082-79022F00483E}"/>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9" name="Google Shape;181;p5">
            <a:extLst>
              <a:ext uri="{FF2B5EF4-FFF2-40B4-BE49-F238E27FC236}">
                <a16:creationId xmlns:a16="http://schemas.microsoft.com/office/drawing/2014/main" id="{FEFA2FD5-9E0E-8742-A5F7-F916556F19C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Impact-based Forecasting and Warning (</a:t>
            </a: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13" name="Picture 12">
            <a:extLst>
              <a:ext uri="{FF2B5EF4-FFF2-40B4-BE49-F238E27FC236}">
                <a16:creationId xmlns:a16="http://schemas.microsoft.com/office/drawing/2014/main" id="{310B7AA2-9046-97EF-546C-148271A32425}"/>
              </a:ext>
            </a:extLst>
          </p:cNvPr>
          <p:cNvPicPr>
            <a:picLocks noChangeAspect="1"/>
          </p:cNvPicPr>
          <p:nvPr/>
        </p:nvPicPr>
        <p:blipFill rotWithShape="1">
          <a:blip r:embed="rId2"/>
          <a:srcRect r="57030"/>
          <a:stretch/>
        </p:blipFill>
        <p:spPr>
          <a:xfrm>
            <a:off x="1847273" y="2905262"/>
            <a:ext cx="3455351" cy="3295180"/>
          </a:xfrm>
          <a:prstGeom prst="rect">
            <a:avLst/>
          </a:prstGeom>
        </p:spPr>
      </p:pic>
      <p:pic>
        <p:nvPicPr>
          <p:cNvPr id="15" name="Picture 14">
            <a:extLst>
              <a:ext uri="{FF2B5EF4-FFF2-40B4-BE49-F238E27FC236}">
                <a16:creationId xmlns:a16="http://schemas.microsoft.com/office/drawing/2014/main" id="{ADE7520C-DE83-0A6A-7CC3-618EB4B00323}"/>
              </a:ext>
            </a:extLst>
          </p:cNvPr>
          <p:cNvPicPr>
            <a:picLocks noChangeAspect="1"/>
          </p:cNvPicPr>
          <p:nvPr/>
        </p:nvPicPr>
        <p:blipFill>
          <a:blip r:embed="rId3"/>
          <a:stretch>
            <a:fillRect/>
          </a:stretch>
        </p:blipFill>
        <p:spPr>
          <a:xfrm>
            <a:off x="2882153" y="1367299"/>
            <a:ext cx="5625353" cy="1352886"/>
          </a:xfrm>
          <a:prstGeom prst="rect">
            <a:avLst/>
          </a:prstGeom>
        </p:spPr>
      </p:pic>
      <p:pic>
        <p:nvPicPr>
          <p:cNvPr id="16" name="Picture 15">
            <a:extLst>
              <a:ext uri="{FF2B5EF4-FFF2-40B4-BE49-F238E27FC236}">
                <a16:creationId xmlns:a16="http://schemas.microsoft.com/office/drawing/2014/main" id="{AA82C31C-C4B7-7FF4-6F32-6E02AB32671B}"/>
              </a:ext>
            </a:extLst>
          </p:cNvPr>
          <p:cNvPicPr>
            <a:picLocks noChangeAspect="1"/>
          </p:cNvPicPr>
          <p:nvPr/>
        </p:nvPicPr>
        <p:blipFill rotWithShape="1">
          <a:blip r:embed="rId2"/>
          <a:srcRect l="42858"/>
          <a:stretch/>
        </p:blipFill>
        <p:spPr>
          <a:xfrm>
            <a:off x="5450542" y="2823705"/>
            <a:ext cx="4594954" cy="3295180"/>
          </a:xfrm>
          <a:prstGeom prst="rect">
            <a:avLst/>
          </a:prstGeom>
        </p:spPr>
      </p:pic>
    </p:spTree>
    <p:extLst>
      <p:ext uri="{BB962C8B-B14F-4D97-AF65-F5344CB8AC3E}">
        <p14:creationId xmlns:p14="http://schemas.microsoft.com/office/powerpoint/2010/main" val="16701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Definition of </a:t>
            </a: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sp>
        <p:nvSpPr>
          <p:cNvPr id="7" name="Rectangle 6">
            <a:extLst>
              <a:ext uri="{FF2B5EF4-FFF2-40B4-BE49-F238E27FC236}">
                <a16:creationId xmlns:a16="http://schemas.microsoft.com/office/drawing/2014/main" id="{6FE3CAF9-3CA0-7AEB-1B91-8377CED7A32D}"/>
              </a:ext>
            </a:extLst>
          </p:cNvPr>
          <p:cNvSpPr/>
          <p:nvPr/>
        </p:nvSpPr>
        <p:spPr>
          <a:xfrm>
            <a:off x="1117600" y="1556871"/>
            <a:ext cx="10030013" cy="4001095"/>
          </a:xfrm>
          <a:prstGeom prst="rect">
            <a:avLst/>
          </a:prstGeom>
        </p:spPr>
        <p:txBody>
          <a:bodyPr wrap="square">
            <a:spAutoFit/>
          </a:bodyPr>
          <a:lstStyle/>
          <a:p>
            <a:pPr algn="just"/>
            <a:r>
              <a:rPr lang="en-US" sz="2400" dirty="0">
                <a:latin typeface="Open Sans Light" panose="020B0606030504020204"/>
              </a:rPr>
              <a:t>IbFW is a structured approach for combining </a:t>
            </a:r>
            <a:r>
              <a:rPr lang="en-US" sz="2400" b="1" i="1" u="sng" dirty="0">
                <a:solidFill>
                  <a:srgbClr val="C00000"/>
                </a:solidFill>
                <a:latin typeface="Open Sans ExtraBold" panose="020B0606030504020204"/>
              </a:rPr>
              <a:t>hazard, exposure, and vulnerability data to identify risk</a:t>
            </a:r>
            <a:r>
              <a:rPr lang="en-US" sz="2400" b="1" i="1" dirty="0">
                <a:latin typeface="Open Sans ExtraBold" panose="020B0606030504020204"/>
              </a:rPr>
              <a:t> </a:t>
            </a:r>
            <a:r>
              <a:rPr lang="en-US" sz="2400" dirty="0">
                <a:latin typeface="Open Sans Light" panose="020B0606030504020204"/>
              </a:rPr>
              <a:t>and support decision-making, with the ultimate objective of encouraging early action that reduces damages and loss of life from natural hazards.</a:t>
            </a:r>
          </a:p>
          <a:p>
            <a:pPr algn="just"/>
            <a:endParaRPr lang="en-US" sz="2400" dirty="0">
              <a:latin typeface="Open Sans Light" panose="020B0606030504020204"/>
            </a:endParaRPr>
          </a:p>
          <a:p>
            <a:pPr algn="just"/>
            <a:r>
              <a:rPr lang="en-US" sz="2400" dirty="0">
                <a:latin typeface="Open Sans Light" panose="020B0606030504020204"/>
              </a:rPr>
              <a:t>IbFW provides the </a:t>
            </a:r>
            <a:r>
              <a:rPr lang="en-US" sz="2400" b="1" i="1" u="sng" dirty="0">
                <a:solidFill>
                  <a:srgbClr val="C00000"/>
                </a:solidFill>
                <a:latin typeface="Open Sans ExtraBold" panose="020B0606030504020204"/>
              </a:rPr>
              <a:t>information needed to minimize the socio-economic costs of weather and climate hazards</a:t>
            </a:r>
            <a:r>
              <a:rPr lang="en-US" sz="2400" dirty="0">
                <a:latin typeface="Open Sans Light" panose="020B0606030504020204"/>
              </a:rPr>
              <a:t>. Organizations and individuals can make critical decisions to ensure that resources and supplies are in place to take early action and to respond as soon as it is safe to do so.</a:t>
            </a:r>
          </a:p>
          <a:p>
            <a:pPr algn="just"/>
            <a:endParaRPr lang="en-US" sz="1400" dirty="0">
              <a:latin typeface="Open Sans Light" panose="020B0606030504020204"/>
            </a:endParaRPr>
          </a:p>
        </p:txBody>
      </p:sp>
    </p:spTree>
    <p:extLst>
      <p:ext uri="{BB962C8B-B14F-4D97-AF65-F5344CB8AC3E}">
        <p14:creationId xmlns:p14="http://schemas.microsoft.com/office/powerpoint/2010/main" val="796782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Key Elements of an </a:t>
            </a: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2" name="Picture 1">
            <a:extLst>
              <a:ext uri="{FF2B5EF4-FFF2-40B4-BE49-F238E27FC236}">
                <a16:creationId xmlns:a16="http://schemas.microsoft.com/office/drawing/2014/main" id="{E1C9B366-1741-990F-84ED-F99EDDD6DAB7}"/>
              </a:ext>
            </a:extLst>
          </p:cNvPr>
          <p:cNvPicPr>
            <a:picLocks noChangeAspect="1"/>
          </p:cNvPicPr>
          <p:nvPr/>
        </p:nvPicPr>
        <p:blipFill rotWithShape="1">
          <a:blip r:embed="rId2">
            <a:extLst>
              <a:ext uri="{28A0092B-C50C-407E-A947-70E740481C1C}">
                <a14:useLocalDpi xmlns:a14="http://schemas.microsoft.com/office/drawing/2010/main" val="0"/>
              </a:ext>
            </a:extLst>
          </a:blip>
          <a:srcRect b="2746"/>
          <a:stretch/>
        </p:blipFill>
        <p:spPr>
          <a:xfrm>
            <a:off x="2398058" y="1086147"/>
            <a:ext cx="7279342" cy="5138436"/>
          </a:xfrm>
          <a:prstGeom prst="rect">
            <a:avLst/>
          </a:prstGeom>
        </p:spPr>
      </p:pic>
      <p:sp>
        <p:nvSpPr>
          <p:cNvPr id="3" name="Rectangle 2">
            <a:extLst>
              <a:ext uri="{FF2B5EF4-FFF2-40B4-BE49-F238E27FC236}">
                <a16:creationId xmlns:a16="http://schemas.microsoft.com/office/drawing/2014/main" id="{A54C013D-0328-8B6A-4748-6951B673339A}"/>
              </a:ext>
            </a:extLst>
          </p:cNvPr>
          <p:cNvSpPr/>
          <p:nvPr/>
        </p:nvSpPr>
        <p:spPr>
          <a:xfrm>
            <a:off x="10079318" y="5934500"/>
            <a:ext cx="2336800"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Source: WMO (2015)</a:t>
            </a:r>
          </a:p>
        </p:txBody>
      </p:sp>
    </p:spTree>
    <p:extLst>
      <p:ext uri="{BB962C8B-B14F-4D97-AF65-F5344CB8AC3E}">
        <p14:creationId xmlns:p14="http://schemas.microsoft.com/office/powerpoint/2010/main" val="2792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Understanding Risk and Linking Impact:</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pic>
        <p:nvPicPr>
          <p:cNvPr id="10" name="Picture 9">
            <a:extLst>
              <a:ext uri="{FF2B5EF4-FFF2-40B4-BE49-F238E27FC236}">
                <a16:creationId xmlns:a16="http://schemas.microsoft.com/office/drawing/2014/main" id="{A42235DC-C004-8EC9-D705-207556298B45}"/>
              </a:ext>
            </a:extLst>
          </p:cNvPr>
          <p:cNvPicPr>
            <a:picLocks noChangeAspect="1"/>
          </p:cNvPicPr>
          <p:nvPr/>
        </p:nvPicPr>
        <p:blipFill>
          <a:blip r:embed="rId2"/>
          <a:stretch>
            <a:fillRect/>
          </a:stretch>
        </p:blipFill>
        <p:spPr>
          <a:xfrm>
            <a:off x="1326777" y="1360517"/>
            <a:ext cx="9852211" cy="4955780"/>
          </a:xfrm>
          <a:prstGeom prst="rect">
            <a:avLst/>
          </a:prstGeom>
        </p:spPr>
      </p:pic>
      <p:sp>
        <p:nvSpPr>
          <p:cNvPr id="2" name="Rectangle 1">
            <a:extLst>
              <a:ext uri="{FF2B5EF4-FFF2-40B4-BE49-F238E27FC236}">
                <a16:creationId xmlns:a16="http://schemas.microsoft.com/office/drawing/2014/main" id="{F1861886-64CE-E17A-F1D1-D6ABB07E6ADD}"/>
              </a:ext>
            </a:extLst>
          </p:cNvPr>
          <p:cNvSpPr/>
          <p:nvPr/>
        </p:nvSpPr>
        <p:spPr>
          <a:xfrm>
            <a:off x="10078911" y="5924922"/>
            <a:ext cx="2063783" cy="38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Source: IPCC</a:t>
            </a:r>
          </a:p>
        </p:txBody>
      </p:sp>
    </p:spTree>
    <p:extLst>
      <p:ext uri="{BB962C8B-B14F-4D97-AF65-F5344CB8AC3E}">
        <p14:creationId xmlns:p14="http://schemas.microsoft.com/office/powerpoint/2010/main" val="258908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Key Steps for </a:t>
            </a: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grpSp>
        <p:nvGrpSpPr>
          <p:cNvPr id="2" name="Group 1">
            <a:extLst>
              <a:ext uri="{FF2B5EF4-FFF2-40B4-BE49-F238E27FC236}">
                <a16:creationId xmlns:a16="http://schemas.microsoft.com/office/drawing/2014/main" id="{D6F11B93-0895-C618-696E-B30F9170EC80}"/>
              </a:ext>
            </a:extLst>
          </p:cNvPr>
          <p:cNvGrpSpPr/>
          <p:nvPr/>
        </p:nvGrpSpPr>
        <p:grpSpPr>
          <a:xfrm>
            <a:off x="57935" y="2387474"/>
            <a:ext cx="2294528" cy="2759727"/>
            <a:chOff x="57935" y="2689008"/>
            <a:chExt cx="2294528" cy="2759726"/>
          </a:xfrm>
        </p:grpSpPr>
        <p:sp>
          <p:nvSpPr>
            <p:cNvPr id="3" name="TextBox 2">
              <a:extLst>
                <a:ext uri="{FF2B5EF4-FFF2-40B4-BE49-F238E27FC236}">
                  <a16:creationId xmlns:a16="http://schemas.microsoft.com/office/drawing/2014/main" id="{CA5DF802-DA3C-D76B-A5B8-A0A905ECF680}"/>
                </a:ext>
              </a:extLst>
            </p:cNvPr>
            <p:cNvSpPr txBox="1"/>
            <p:nvPr/>
          </p:nvSpPr>
          <p:spPr>
            <a:xfrm>
              <a:off x="300538" y="4617737"/>
              <a:ext cx="1805956" cy="830997"/>
            </a:xfrm>
            <a:prstGeom prst="rect">
              <a:avLst/>
            </a:prstGeom>
            <a:noFill/>
          </p:spPr>
          <p:txBody>
            <a:bodyPr wrap="square" rtlCol="0" anchor="b" anchorCtr="0">
              <a:spAutoFit/>
            </a:bodyPr>
            <a:lstStyle>
              <a:defPPr>
                <a:defRPr lang="th-TH"/>
              </a:defPPr>
              <a:lvl1pPr algn="ctr">
                <a:defRPr sz="1200" b="1">
                  <a:solidFill>
                    <a:schemeClr val="tx2"/>
                  </a:solidFill>
                  <a:latin typeface="Arial" panose="020B0604020202020204" pitchFamily="34" charset="0"/>
                  <a:ea typeface="League Spartan" charset="0"/>
                  <a:cs typeface="Arial" panose="020B0604020202020204" pitchFamily="34" charset="0"/>
                </a:defRPr>
              </a:lvl1pPr>
            </a:lstStyle>
            <a:p>
              <a:pPr defTabSz="1219170">
                <a:defRPr/>
              </a:pPr>
              <a:r>
                <a:rPr lang="en-US" sz="1600" dirty="0">
                  <a:solidFill>
                    <a:srgbClr val="44546A"/>
                  </a:solidFill>
                </a:rPr>
                <a:t>Level of Understanding about IBFW</a:t>
              </a:r>
            </a:p>
          </p:txBody>
        </p:sp>
        <p:grpSp>
          <p:nvGrpSpPr>
            <p:cNvPr id="6" name="Group 5">
              <a:extLst>
                <a:ext uri="{FF2B5EF4-FFF2-40B4-BE49-F238E27FC236}">
                  <a16:creationId xmlns:a16="http://schemas.microsoft.com/office/drawing/2014/main" id="{EF23B6AD-8769-78CC-81B7-567DA0521FE7}"/>
                </a:ext>
              </a:extLst>
            </p:cNvPr>
            <p:cNvGrpSpPr/>
            <p:nvPr/>
          </p:nvGrpSpPr>
          <p:grpSpPr>
            <a:xfrm>
              <a:off x="57935" y="2689008"/>
              <a:ext cx="2294528" cy="1863884"/>
              <a:chOff x="57935" y="2689008"/>
              <a:chExt cx="2294528" cy="1863884"/>
            </a:xfrm>
          </p:grpSpPr>
          <p:sp>
            <p:nvSpPr>
              <p:cNvPr id="7" name="Freeform 2">
                <a:extLst>
                  <a:ext uri="{FF2B5EF4-FFF2-40B4-BE49-F238E27FC236}">
                    <a16:creationId xmlns:a16="http://schemas.microsoft.com/office/drawing/2014/main" id="{0E4406E7-A160-5CB3-8A2E-D405D83A9464}"/>
                  </a:ext>
                </a:extLst>
              </p:cNvPr>
              <p:cNvSpPr>
                <a:spLocks noChangeArrowheads="1"/>
              </p:cNvSpPr>
              <p:nvPr/>
            </p:nvSpPr>
            <p:spPr bwMode="auto">
              <a:xfrm>
                <a:off x="485213" y="3116289"/>
                <a:ext cx="1436605" cy="1436603"/>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chemeClr val="accent1"/>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8" name="Freeform 3">
                <a:extLst>
                  <a:ext uri="{FF2B5EF4-FFF2-40B4-BE49-F238E27FC236}">
                    <a16:creationId xmlns:a16="http://schemas.microsoft.com/office/drawing/2014/main" id="{9130D43D-813A-9797-7333-55CB9A8CC21C}"/>
                  </a:ext>
                </a:extLst>
              </p:cNvPr>
              <p:cNvSpPr>
                <a:spLocks noChangeArrowheads="1"/>
              </p:cNvSpPr>
              <p:nvPr/>
            </p:nvSpPr>
            <p:spPr bwMode="auto">
              <a:xfrm>
                <a:off x="57935" y="2689008"/>
                <a:ext cx="2294528" cy="1147266"/>
              </a:xfrm>
              <a:custGeom>
                <a:avLst/>
                <a:gdLst>
                  <a:gd name="T0" fmla="*/ 1503 w 3006"/>
                  <a:gd name="T1" fmla="*/ 0 h 1503"/>
                  <a:gd name="T2" fmla="*/ 0 w 3006"/>
                  <a:gd name="T3" fmla="*/ 1502 h 1503"/>
                  <a:gd name="T4" fmla="*/ 455 w 3006"/>
                  <a:gd name="T5" fmla="*/ 1502 h 1503"/>
                  <a:gd name="T6" fmla="*/ 1503 w 3006"/>
                  <a:gd name="T7" fmla="*/ 455 h 1503"/>
                  <a:gd name="T8" fmla="*/ 2549 w 3006"/>
                  <a:gd name="T9" fmla="*/ 1502 h 1503"/>
                  <a:gd name="T10" fmla="*/ 3005 w 3006"/>
                  <a:gd name="T11" fmla="*/ 1502 h 1503"/>
                  <a:gd name="T12" fmla="*/ 1503 w 3006"/>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6" h="1503">
                    <a:moveTo>
                      <a:pt x="1503" y="0"/>
                    </a:moveTo>
                    <a:cubicBezTo>
                      <a:pt x="672" y="0"/>
                      <a:pt x="0" y="673"/>
                      <a:pt x="0" y="1502"/>
                    </a:cubicBezTo>
                    <a:lnTo>
                      <a:pt x="455" y="1502"/>
                    </a:lnTo>
                    <a:cubicBezTo>
                      <a:pt x="455" y="924"/>
                      <a:pt x="924" y="455"/>
                      <a:pt x="1503" y="455"/>
                    </a:cubicBezTo>
                    <a:cubicBezTo>
                      <a:pt x="2081" y="455"/>
                      <a:pt x="2549" y="924"/>
                      <a:pt x="2549" y="1502"/>
                    </a:cubicBezTo>
                    <a:lnTo>
                      <a:pt x="3005" y="1502"/>
                    </a:lnTo>
                    <a:cubicBezTo>
                      <a:pt x="3005" y="673"/>
                      <a:pt x="2332" y="0"/>
                      <a:pt x="1503" y="0"/>
                    </a:cubicBezTo>
                  </a:path>
                </a:pathLst>
              </a:custGeom>
              <a:solidFill>
                <a:schemeClr val="accent1"/>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9" name="TextBox 8">
                <a:extLst>
                  <a:ext uri="{FF2B5EF4-FFF2-40B4-BE49-F238E27FC236}">
                    <a16:creationId xmlns:a16="http://schemas.microsoft.com/office/drawing/2014/main" id="{3C3F6BE3-5D50-6598-0B14-1468C0EA0EFE}"/>
                  </a:ext>
                </a:extLst>
              </p:cNvPr>
              <p:cNvSpPr txBox="1"/>
              <p:nvPr/>
            </p:nvSpPr>
            <p:spPr>
              <a:xfrm>
                <a:off x="814631" y="3446204"/>
                <a:ext cx="777777" cy="784830"/>
              </a:xfrm>
              <a:prstGeom prst="rect">
                <a:avLst/>
              </a:prstGeom>
              <a:noFill/>
            </p:spPr>
            <p:txBody>
              <a:bodyPr wrap="none" rtlCol="0" anchor="ctr">
                <a:spAutoFit/>
              </a:bodyPr>
              <a:lstStyle/>
              <a:p>
                <a:pPr algn="ctr" defTabSz="1219170">
                  <a:defRPr/>
                </a:pPr>
                <a:r>
                  <a:rPr lang="en-US" sz="4500" b="1" dirty="0">
                    <a:solidFill>
                      <a:prstClr val="white"/>
                    </a:solidFill>
                    <a:latin typeface="Poppins" pitchFamily="2" charset="77"/>
                    <a:cs typeface="Poppins" pitchFamily="2" charset="77"/>
                  </a:rPr>
                  <a:t>01</a:t>
                </a:r>
              </a:p>
            </p:txBody>
          </p:sp>
        </p:grpSp>
      </p:grpSp>
      <p:grpSp>
        <p:nvGrpSpPr>
          <p:cNvPr id="11" name="Group 10">
            <a:extLst>
              <a:ext uri="{FF2B5EF4-FFF2-40B4-BE49-F238E27FC236}">
                <a16:creationId xmlns:a16="http://schemas.microsoft.com/office/drawing/2014/main" id="{42077BFC-1169-A4A3-73BB-D5706F41DDC7}"/>
              </a:ext>
            </a:extLst>
          </p:cNvPr>
          <p:cNvGrpSpPr/>
          <p:nvPr/>
        </p:nvGrpSpPr>
        <p:grpSpPr>
          <a:xfrm>
            <a:off x="3947193" y="2387475"/>
            <a:ext cx="2294528" cy="2746899"/>
            <a:chOff x="3947193" y="2689008"/>
            <a:chExt cx="2294528" cy="2746899"/>
          </a:xfrm>
        </p:grpSpPr>
        <p:sp>
          <p:nvSpPr>
            <p:cNvPr id="12" name="Freeform 6">
              <a:extLst>
                <a:ext uri="{FF2B5EF4-FFF2-40B4-BE49-F238E27FC236}">
                  <a16:creationId xmlns:a16="http://schemas.microsoft.com/office/drawing/2014/main" id="{3B784615-2592-29FF-EE6C-0DA12702E5EA}"/>
                </a:ext>
              </a:extLst>
            </p:cNvPr>
            <p:cNvSpPr>
              <a:spLocks noChangeArrowheads="1"/>
            </p:cNvSpPr>
            <p:nvPr/>
          </p:nvSpPr>
          <p:spPr bwMode="auto">
            <a:xfrm>
              <a:off x="4374472" y="3116289"/>
              <a:ext cx="1436605" cy="1436603"/>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3" y="1884"/>
                    <a:pt x="942" y="1884"/>
                  </a:cubicBezTo>
                  <a:cubicBezTo>
                    <a:pt x="422" y="1884"/>
                    <a:pt x="0" y="1462"/>
                    <a:pt x="0" y="942"/>
                  </a:cubicBezTo>
                  <a:cubicBezTo>
                    <a:pt x="0" y="422"/>
                    <a:pt x="422" y="0"/>
                    <a:pt x="942" y="0"/>
                  </a:cubicBezTo>
                  <a:cubicBezTo>
                    <a:pt x="1463" y="0"/>
                    <a:pt x="1884" y="422"/>
                    <a:pt x="1884" y="942"/>
                  </a:cubicBezTo>
                </a:path>
              </a:pathLst>
            </a:custGeom>
            <a:solidFill>
              <a:schemeClr val="accent3"/>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13" name="Freeform 7">
              <a:extLst>
                <a:ext uri="{FF2B5EF4-FFF2-40B4-BE49-F238E27FC236}">
                  <a16:creationId xmlns:a16="http://schemas.microsoft.com/office/drawing/2014/main" id="{3D60F294-9616-997A-4C20-382752A5FD06}"/>
                </a:ext>
              </a:extLst>
            </p:cNvPr>
            <p:cNvSpPr>
              <a:spLocks noChangeArrowheads="1"/>
            </p:cNvSpPr>
            <p:nvPr/>
          </p:nvSpPr>
          <p:spPr bwMode="auto">
            <a:xfrm>
              <a:off x="3947193" y="2689008"/>
              <a:ext cx="2294528" cy="1147266"/>
            </a:xfrm>
            <a:custGeom>
              <a:avLst/>
              <a:gdLst>
                <a:gd name="T0" fmla="*/ 1502 w 3006"/>
                <a:gd name="T1" fmla="*/ 0 h 1503"/>
                <a:gd name="T2" fmla="*/ 0 w 3006"/>
                <a:gd name="T3" fmla="*/ 1502 h 1503"/>
                <a:gd name="T4" fmla="*/ 456 w 3006"/>
                <a:gd name="T5" fmla="*/ 1502 h 1503"/>
                <a:gd name="T6" fmla="*/ 1503 w 3006"/>
                <a:gd name="T7" fmla="*/ 455 h 1503"/>
                <a:gd name="T8" fmla="*/ 2550 w 3006"/>
                <a:gd name="T9" fmla="*/ 1502 h 1503"/>
                <a:gd name="T10" fmla="*/ 3005 w 3006"/>
                <a:gd name="T11" fmla="*/ 1502 h 1503"/>
                <a:gd name="T12" fmla="*/ 1502 w 3006"/>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6" h="1503">
                  <a:moveTo>
                    <a:pt x="1502" y="0"/>
                  </a:moveTo>
                  <a:cubicBezTo>
                    <a:pt x="673" y="0"/>
                    <a:pt x="0" y="673"/>
                    <a:pt x="0" y="1502"/>
                  </a:cubicBezTo>
                  <a:lnTo>
                    <a:pt x="456" y="1502"/>
                  </a:lnTo>
                  <a:cubicBezTo>
                    <a:pt x="456" y="924"/>
                    <a:pt x="924" y="455"/>
                    <a:pt x="1503" y="455"/>
                  </a:cubicBezTo>
                  <a:cubicBezTo>
                    <a:pt x="2081" y="455"/>
                    <a:pt x="2550" y="924"/>
                    <a:pt x="2550" y="1502"/>
                  </a:cubicBezTo>
                  <a:lnTo>
                    <a:pt x="3005" y="1502"/>
                  </a:lnTo>
                  <a:cubicBezTo>
                    <a:pt x="3005" y="673"/>
                    <a:pt x="2332" y="0"/>
                    <a:pt x="1502" y="0"/>
                  </a:cubicBezTo>
                </a:path>
              </a:pathLst>
            </a:custGeom>
            <a:solidFill>
              <a:schemeClr val="accent3"/>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14" name="TextBox 13">
              <a:extLst>
                <a:ext uri="{FF2B5EF4-FFF2-40B4-BE49-F238E27FC236}">
                  <a16:creationId xmlns:a16="http://schemas.microsoft.com/office/drawing/2014/main" id="{0F1C6054-9763-3C3D-3755-4F14DFCF94DD}"/>
                </a:ext>
              </a:extLst>
            </p:cNvPr>
            <p:cNvSpPr txBox="1"/>
            <p:nvPr/>
          </p:nvSpPr>
          <p:spPr>
            <a:xfrm>
              <a:off x="4361856" y="4604910"/>
              <a:ext cx="1581745" cy="830997"/>
            </a:xfrm>
            <a:prstGeom prst="rect">
              <a:avLst/>
            </a:prstGeom>
            <a:noFill/>
          </p:spPr>
          <p:txBody>
            <a:bodyPr wrap="square" rtlCol="0" anchor="b" anchorCtr="0">
              <a:spAutoFit/>
            </a:bodyPr>
            <a:lstStyle>
              <a:defPPr>
                <a:defRPr lang="th-TH"/>
              </a:defPPr>
              <a:lvl1pPr algn="ctr">
                <a:defRPr sz="1200" b="1">
                  <a:solidFill>
                    <a:schemeClr val="tx2"/>
                  </a:solidFill>
                  <a:latin typeface="Arial" panose="020B0604020202020204" pitchFamily="34" charset="0"/>
                  <a:ea typeface="League Spartan" charset="0"/>
                  <a:cs typeface="Arial" panose="020B0604020202020204" pitchFamily="34" charset="0"/>
                </a:defRPr>
              </a:lvl1pPr>
            </a:lstStyle>
            <a:p>
              <a:pPr defTabSz="1219170">
                <a:defRPr/>
              </a:pPr>
              <a:r>
                <a:rPr lang="en-US" sz="1600" dirty="0">
                  <a:solidFill>
                    <a:srgbClr val="44546A"/>
                  </a:solidFill>
                </a:rPr>
                <a:t>Risk and Impact Assessment</a:t>
              </a:r>
            </a:p>
          </p:txBody>
        </p:sp>
        <p:sp>
          <p:nvSpPr>
            <p:cNvPr id="15" name="TextBox 14">
              <a:extLst>
                <a:ext uri="{FF2B5EF4-FFF2-40B4-BE49-F238E27FC236}">
                  <a16:creationId xmlns:a16="http://schemas.microsoft.com/office/drawing/2014/main" id="{49DFF7FD-3545-9E76-1EBE-7ED6C53962BB}"/>
                </a:ext>
              </a:extLst>
            </p:cNvPr>
            <p:cNvSpPr txBox="1"/>
            <p:nvPr/>
          </p:nvSpPr>
          <p:spPr>
            <a:xfrm>
              <a:off x="4636540" y="3446204"/>
              <a:ext cx="910827" cy="784830"/>
            </a:xfrm>
            <a:prstGeom prst="rect">
              <a:avLst/>
            </a:prstGeom>
            <a:noFill/>
          </p:spPr>
          <p:txBody>
            <a:bodyPr wrap="none" rtlCol="0" anchor="ctr">
              <a:spAutoFit/>
            </a:bodyPr>
            <a:lstStyle/>
            <a:p>
              <a:pPr algn="ctr" defTabSz="1219170">
                <a:defRPr/>
              </a:pPr>
              <a:r>
                <a:rPr lang="en-US" sz="4500" b="1" dirty="0">
                  <a:solidFill>
                    <a:prstClr val="white"/>
                  </a:solidFill>
                  <a:latin typeface="Poppins" pitchFamily="2" charset="77"/>
                  <a:cs typeface="Poppins" pitchFamily="2" charset="77"/>
                </a:rPr>
                <a:t>03</a:t>
              </a:r>
            </a:p>
          </p:txBody>
        </p:sp>
      </p:grpSp>
      <p:grpSp>
        <p:nvGrpSpPr>
          <p:cNvPr id="16" name="Group 15">
            <a:extLst>
              <a:ext uri="{FF2B5EF4-FFF2-40B4-BE49-F238E27FC236}">
                <a16:creationId xmlns:a16="http://schemas.microsoft.com/office/drawing/2014/main" id="{8BAE6C09-CD34-2EA5-B690-EE583A3145B5}"/>
              </a:ext>
            </a:extLst>
          </p:cNvPr>
          <p:cNvGrpSpPr/>
          <p:nvPr/>
        </p:nvGrpSpPr>
        <p:grpSpPr>
          <a:xfrm>
            <a:off x="7839815" y="2387473"/>
            <a:ext cx="2291165" cy="2478544"/>
            <a:chOff x="7839814" y="2689008"/>
            <a:chExt cx="2291165" cy="2478544"/>
          </a:xfrm>
        </p:grpSpPr>
        <p:sp>
          <p:nvSpPr>
            <p:cNvPr id="17" name="Freeform 9">
              <a:extLst>
                <a:ext uri="{FF2B5EF4-FFF2-40B4-BE49-F238E27FC236}">
                  <a16:creationId xmlns:a16="http://schemas.microsoft.com/office/drawing/2014/main" id="{F1361D42-9AE1-A194-5DA7-891361CB0554}"/>
                </a:ext>
              </a:extLst>
            </p:cNvPr>
            <p:cNvSpPr>
              <a:spLocks noChangeArrowheads="1"/>
            </p:cNvSpPr>
            <p:nvPr/>
          </p:nvSpPr>
          <p:spPr bwMode="auto">
            <a:xfrm>
              <a:off x="8267095" y="3116289"/>
              <a:ext cx="1436602" cy="1436603"/>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2" y="1884"/>
                    <a:pt x="942" y="1884"/>
                  </a:cubicBezTo>
                  <a:cubicBezTo>
                    <a:pt x="422" y="1884"/>
                    <a:pt x="0" y="1462"/>
                    <a:pt x="0" y="942"/>
                  </a:cubicBezTo>
                  <a:cubicBezTo>
                    <a:pt x="0" y="422"/>
                    <a:pt x="422" y="0"/>
                    <a:pt x="942" y="0"/>
                  </a:cubicBezTo>
                  <a:cubicBezTo>
                    <a:pt x="1462" y="0"/>
                    <a:pt x="1884" y="422"/>
                    <a:pt x="1884" y="942"/>
                  </a:cubicBezTo>
                </a:path>
              </a:pathLst>
            </a:custGeom>
            <a:solidFill>
              <a:schemeClr val="accent5"/>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18" name="Freeform 10">
              <a:extLst>
                <a:ext uri="{FF2B5EF4-FFF2-40B4-BE49-F238E27FC236}">
                  <a16:creationId xmlns:a16="http://schemas.microsoft.com/office/drawing/2014/main" id="{378EDD2B-48C9-ADB8-6B02-7D391C6D6A62}"/>
                </a:ext>
              </a:extLst>
            </p:cNvPr>
            <p:cNvSpPr>
              <a:spLocks noChangeArrowheads="1"/>
            </p:cNvSpPr>
            <p:nvPr/>
          </p:nvSpPr>
          <p:spPr bwMode="auto">
            <a:xfrm>
              <a:off x="7839814" y="2689008"/>
              <a:ext cx="2291165" cy="1147266"/>
            </a:xfrm>
            <a:custGeom>
              <a:avLst/>
              <a:gdLst>
                <a:gd name="T0" fmla="*/ 1502 w 3005"/>
                <a:gd name="T1" fmla="*/ 0 h 1503"/>
                <a:gd name="T2" fmla="*/ 0 w 3005"/>
                <a:gd name="T3" fmla="*/ 1502 h 1503"/>
                <a:gd name="T4" fmla="*/ 455 w 3005"/>
                <a:gd name="T5" fmla="*/ 1502 h 1503"/>
                <a:gd name="T6" fmla="*/ 1502 w 3005"/>
                <a:gd name="T7" fmla="*/ 455 h 1503"/>
                <a:gd name="T8" fmla="*/ 2549 w 3005"/>
                <a:gd name="T9" fmla="*/ 1502 h 1503"/>
                <a:gd name="T10" fmla="*/ 3004 w 3005"/>
                <a:gd name="T11" fmla="*/ 1502 h 1503"/>
                <a:gd name="T12" fmla="*/ 1502 w 3005"/>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5" h="1503">
                  <a:moveTo>
                    <a:pt x="1502" y="0"/>
                  </a:moveTo>
                  <a:cubicBezTo>
                    <a:pt x="673" y="0"/>
                    <a:pt x="0" y="673"/>
                    <a:pt x="0" y="1502"/>
                  </a:cubicBezTo>
                  <a:lnTo>
                    <a:pt x="455" y="1502"/>
                  </a:lnTo>
                  <a:cubicBezTo>
                    <a:pt x="455" y="924"/>
                    <a:pt x="924" y="455"/>
                    <a:pt x="1502" y="455"/>
                  </a:cubicBezTo>
                  <a:cubicBezTo>
                    <a:pt x="2080" y="455"/>
                    <a:pt x="2549" y="924"/>
                    <a:pt x="2549" y="1502"/>
                  </a:cubicBezTo>
                  <a:lnTo>
                    <a:pt x="3004" y="1502"/>
                  </a:lnTo>
                  <a:cubicBezTo>
                    <a:pt x="3004" y="673"/>
                    <a:pt x="2332" y="0"/>
                    <a:pt x="1502" y="0"/>
                  </a:cubicBezTo>
                </a:path>
              </a:pathLst>
            </a:custGeom>
            <a:solidFill>
              <a:schemeClr val="accent5"/>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19" name="TextBox 18">
              <a:extLst>
                <a:ext uri="{FF2B5EF4-FFF2-40B4-BE49-F238E27FC236}">
                  <a16:creationId xmlns:a16="http://schemas.microsoft.com/office/drawing/2014/main" id="{8B101F8B-A552-E7E7-F917-93C1A5FFB921}"/>
                </a:ext>
              </a:extLst>
            </p:cNvPr>
            <p:cNvSpPr txBox="1"/>
            <p:nvPr/>
          </p:nvSpPr>
          <p:spPr>
            <a:xfrm>
              <a:off x="8186350" y="4582777"/>
              <a:ext cx="1794618" cy="584775"/>
            </a:xfrm>
            <a:prstGeom prst="rect">
              <a:avLst/>
            </a:prstGeom>
            <a:noFill/>
          </p:spPr>
          <p:txBody>
            <a:bodyPr wrap="square" rtlCol="0" anchor="b" anchorCtr="0">
              <a:spAutoFit/>
            </a:bodyPr>
            <a:lstStyle>
              <a:defPPr>
                <a:defRPr lang="th-TH"/>
              </a:defPPr>
              <a:lvl1pPr algn="ctr">
                <a:defRPr sz="1200" b="1">
                  <a:solidFill>
                    <a:schemeClr val="tx2"/>
                  </a:solidFill>
                  <a:latin typeface="Arial" panose="020B0604020202020204" pitchFamily="34" charset="0"/>
                  <a:ea typeface="League Spartan" charset="0"/>
                  <a:cs typeface="Arial" panose="020B0604020202020204" pitchFamily="34" charset="0"/>
                </a:defRPr>
              </a:lvl1pPr>
            </a:lstStyle>
            <a:p>
              <a:pPr defTabSz="1219170">
                <a:defRPr/>
              </a:pPr>
              <a:r>
                <a:rPr lang="en-US" sz="1600" dirty="0">
                  <a:solidFill>
                    <a:srgbClr val="44546A"/>
                  </a:solidFill>
                </a:rPr>
                <a:t>IBFW Dissemination</a:t>
              </a:r>
            </a:p>
          </p:txBody>
        </p:sp>
        <p:sp>
          <p:nvSpPr>
            <p:cNvPr id="20" name="TextBox 19">
              <a:extLst>
                <a:ext uri="{FF2B5EF4-FFF2-40B4-BE49-F238E27FC236}">
                  <a16:creationId xmlns:a16="http://schemas.microsoft.com/office/drawing/2014/main" id="{FE6B3215-295D-0C69-875A-C86BBF47053F}"/>
                </a:ext>
              </a:extLst>
            </p:cNvPr>
            <p:cNvSpPr txBox="1"/>
            <p:nvPr/>
          </p:nvSpPr>
          <p:spPr>
            <a:xfrm>
              <a:off x="8517160" y="3446204"/>
              <a:ext cx="936474" cy="784830"/>
            </a:xfrm>
            <a:prstGeom prst="rect">
              <a:avLst/>
            </a:prstGeom>
            <a:noFill/>
          </p:spPr>
          <p:txBody>
            <a:bodyPr wrap="none" rtlCol="0" anchor="ctr">
              <a:spAutoFit/>
            </a:bodyPr>
            <a:lstStyle/>
            <a:p>
              <a:pPr algn="ctr" defTabSz="1219170">
                <a:defRPr/>
              </a:pPr>
              <a:r>
                <a:rPr lang="en-US" sz="4500" b="1" dirty="0">
                  <a:solidFill>
                    <a:prstClr val="white"/>
                  </a:solidFill>
                  <a:latin typeface="Poppins" pitchFamily="2" charset="77"/>
                  <a:cs typeface="Poppins" pitchFamily="2" charset="77"/>
                </a:rPr>
                <a:t>05</a:t>
              </a:r>
            </a:p>
          </p:txBody>
        </p:sp>
      </p:grpSp>
      <p:grpSp>
        <p:nvGrpSpPr>
          <p:cNvPr id="21" name="Group 20">
            <a:extLst>
              <a:ext uri="{FF2B5EF4-FFF2-40B4-BE49-F238E27FC236}">
                <a16:creationId xmlns:a16="http://schemas.microsoft.com/office/drawing/2014/main" id="{4F3ED746-7421-3FC8-C941-24556181CB7D}"/>
              </a:ext>
            </a:extLst>
          </p:cNvPr>
          <p:cNvGrpSpPr/>
          <p:nvPr/>
        </p:nvGrpSpPr>
        <p:grpSpPr>
          <a:xfrm>
            <a:off x="1384280" y="1224579"/>
            <a:ext cx="2912813" cy="4782622"/>
            <a:chOff x="1384279" y="1526113"/>
            <a:chExt cx="2912813" cy="4782624"/>
          </a:xfrm>
        </p:grpSpPr>
        <p:sp>
          <p:nvSpPr>
            <p:cNvPr id="22" name="TextBox 21">
              <a:extLst>
                <a:ext uri="{FF2B5EF4-FFF2-40B4-BE49-F238E27FC236}">
                  <a16:creationId xmlns:a16="http://schemas.microsoft.com/office/drawing/2014/main" id="{CBB00FF6-DF9B-0E50-658B-F55694541F14}"/>
                </a:ext>
              </a:extLst>
            </p:cNvPr>
            <p:cNvSpPr txBox="1"/>
            <p:nvPr/>
          </p:nvSpPr>
          <p:spPr>
            <a:xfrm>
              <a:off x="2271844" y="1526113"/>
              <a:ext cx="1752600" cy="1569661"/>
            </a:xfrm>
            <a:prstGeom prst="rect">
              <a:avLst/>
            </a:prstGeom>
            <a:noFill/>
          </p:spPr>
          <p:txBody>
            <a:bodyPr wrap="square" rtlCol="0" anchor="b" anchorCtr="0">
              <a:spAutoFit/>
            </a:bodyPr>
            <a:lstStyle/>
            <a:p>
              <a:pPr algn="ctr" defTabSz="1219170">
                <a:defRPr/>
              </a:pPr>
              <a:r>
                <a:rPr lang="en-US" sz="1600" b="1" dirty="0">
                  <a:solidFill>
                    <a:srgbClr val="44546A"/>
                  </a:solidFill>
                  <a:latin typeface="Arial" panose="020B0604020202020204" pitchFamily="34" charset="0"/>
                  <a:ea typeface="League Spartan" charset="0"/>
                  <a:cs typeface="Arial" panose="020B0604020202020204" pitchFamily="34" charset="0"/>
                </a:rPr>
                <a:t>Stakeholder mapping and Assessment of IBFW understanding level</a:t>
              </a:r>
            </a:p>
          </p:txBody>
        </p:sp>
        <p:grpSp>
          <p:nvGrpSpPr>
            <p:cNvPr id="23" name="Group 22">
              <a:extLst>
                <a:ext uri="{FF2B5EF4-FFF2-40B4-BE49-F238E27FC236}">
                  <a16:creationId xmlns:a16="http://schemas.microsoft.com/office/drawing/2014/main" id="{E052BBD5-6F51-0AFC-4A48-BC3C853F8942}"/>
                </a:ext>
              </a:extLst>
            </p:cNvPr>
            <p:cNvGrpSpPr/>
            <p:nvPr/>
          </p:nvGrpSpPr>
          <p:grpSpPr>
            <a:xfrm>
              <a:off x="2002564" y="3116289"/>
              <a:ext cx="2294528" cy="1863884"/>
              <a:chOff x="2002564" y="3116289"/>
              <a:chExt cx="2294528" cy="1863884"/>
            </a:xfrm>
          </p:grpSpPr>
          <p:sp>
            <p:nvSpPr>
              <p:cNvPr id="25" name="Freeform 4">
                <a:extLst>
                  <a:ext uri="{FF2B5EF4-FFF2-40B4-BE49-F238E27FC236}">
                    <a16:creationId xmlns:a16="http://schemas.microsoft.com/office/drawing/2014/main" id="{A6D1A6E9-2A71-0FB1-D129-FA490DB956F2}"/>
                  </a:ext>
                </a:extLst>
              </p:cNvPr>
              <p:cNvSpPr>
                <a:spLocks noChangeArrowheads="1"/>
              </p:cNvSpPr>
              <p:nvPr/>
            </p:nvSpPr>
            <p:spPr bwMode="auto">
              <a:xfrm>
                <a:off x="2429843" y="3116289"/>
                <a:ext cx="1436605" cy="1436603"/>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2" y="1884"/>
                      <a:pt x="942" y="1884"/>
                    </a:cubicBezTo>
                    <a:cubicBezTo>
                      <a:pt x="421" y="1884"/>
                      <a:pt x="0" y="1462"/>
                      <a:pt x="0" y="942"/>
                    </a:cubicBezTo>
                    <a:cubicBezTo>
                      <a:pt x="0" y="422"/>
                      <a:pt x="421" y="0"/>
                      <a:pt x="942" y="0"/>
                    </a:cubicBezTo>
                    <a:cubicBezTo>
                      <a:pt x="1462" y="0"/>
                      <a:pt x="1884" y="422"/>
                      <a:pt x="1884" y="942"/>
                    </a:cubicBezTo>
                  </a:path>
                </a:pathLst>
              </a:custGeom>
              <a:solidFill>
                <a:schemeClr val="accent2"/>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26" name="Freeform 5">
                <a:extLst>
                  <a:ext uri="{FF2B5EF4-FFF2-40B4-BE49-F238E27FC236}">
                    <a16:creationId xmlns:a16="http://schemas.microsoft.com/office/drawing/2014/main" id="{DBE2961F-DAE9-C8ED-2F5C-F02F55C024BA}"/>
                  </a:ext>
                </a:extLst>
              </p:cNvPr>
              <p:cNvSpPr>
                <a:spLocks noChangeArrowheads="1"/>
              </p:cNvSpPr>
              <p:nvPr/>
            </p:nvSpPr>
            <p:spPr bwMode="auto">
              <a:xfrm>
                <a:off x="2002564" y="3832907"/>
                <a:ext cx="2294528" cy="1147266"/>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chemeClr val="accent2"/>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27" name="TextBox 26">
                <a:extLst>
                  <a:ext uri="{FF2B5EF4-FFF2-40B4-BE49-F238E27FC236}">
                    <a16:creationId xmlns:a16="http://schemas.microsoft.com/office/drawing/2014/main" id="{062D4D0E-9B47-441D-2CA4-3EAF2B6F0488}"/>
                  </a:ext>
                </a:extLst>
              </p:cNvPr>
              <p:cNvSpPr txBox="1"/>
              <p:nvPr/>
            </p:nvSpPr>
            <p:spPr>
              <a:xfrm>
                <a:off x="2702350" y="3446202"/>
                <a:ext cx="891591" cy="784830"/>
              </a:xfrm>
              <a:prstGeom prst="rect">
                <a:avLst/>
              </a:prstGeom>
              <a:noFill/>
            </p:spPr>
            <p:txBody>
              <a:bodyPr wrap="none" rtlCol="0" anchor="ctr">
                <a:spAutoFit/>
              </a:bodyPr>
              <a:lstStyle/>
              <a:p>
                <a:pPr algn="ctr" defTabSz="1219170">
                  <a:defRPr/>
                </a:pPr>
                <a:r>
                  <a:rPr lang="en-US" sz="4500" b="1" dirty="0">
                    <a:solidFill>
                      <a:prstClr val="white"/>
                    </a:solidFill>
                    <a:latin typeface="Poppins" pitchFamily="2" charset="77"/>
                    <a:cs typeface="Poppins" pitchFamily="2" charset="77"/>
                  </a:rPr>
                  <a:t>02</a:t>
                </a:r>
              </a:p>
            </p:txBody>
          </p:sp>
        </p:grpSp>
        <p:sp>
          <p:nvSpPr>
            <p:cNvPr id="24" name="TextBox 23">
              <a:extLst>
                <a:ext uri="{FF2B5EF4-FFF2-40B4-BE49-F238E27FC236}">
                  <a16:creationId xmlns:a16="http://schemas.microsoft.com/office/drawing/2014/main" id="{79F347FF-3447-C0E7-3A25-A598586AF9E2}"/>
                </a:ext>
              </a:extLst>
            </p:cNvPr>
            <p:cNvSpPr txBox="1"/>
            <p:nvPr/>
          </p:nvSpPr>
          <p:spPr>
            <a:xfrm>
              <a:off x="1384279" y="5970183"/>
              <a:ext cx="1936366" cy="338554"/>
            </a:xfrm>
            <a:prstGeom prst="rect">
              <a:avLst/>
            </a:prstGeom>
            <a:noFill/>
          </p:spPr>
          <p:txBody>
            <a:bodyPr wrap="square" rtlCol="0">
              <a:spAutoFit/>
            </a:bodyPr>
            <a:lstStyle/>
            <a:p>
              <a:pPr defTabSz="1219170">
                <a:defRPr/>
              </a:pPr>
              <a:r>
                <a:rPr lang="en-US" sz="1600" b="1" dirty="0">
                  <a:solidFill>
                    <a:srgbClr val="C00000"/>
                  </a:solidFill>
                  <a:latin typeface="Arial" panose="020B0604020202020204" pitchFamily="34" charset="0"/>
                  <a:ea typeface="Adobe Gothic Std B" panose="020B0800000000000000" pitchFamily="34" charset="-128"/>
                  <a:cs typeface="Arial" panose="020B0604020202020204" pitchFamily="34" charset="0"/>
                </a:rPr>
                <a:t>Codesign IbFW</a:t>
              </a:r>
            </a:p>
          </p:txBody>
        </p:sp>
      </p:grpSp>
      <p:grpSp>
        <p:nvGrpSpPr>
          <p:cNvPr id="28" name="Group 27">
            <a:extLst>
              <a:ext uri="{FF2B5EF4-FFF2-40B4-BE49-F238E27FC236}">
                <a16:creationId xmlns:a16="http://schemas.microsoft.com/office/drawing/2014/main" id="{A6A9925E-1084-B220-3306-B6BABADD5803}"/>
              </a:ext>
            </a:extLst>
          </p:cNvPr>
          <p:cNvGrpSpPr/>
          <p:nvPr/>
        </p:nvGrpSpPr>
        <p:grpSpPr>
          <a:xfrm>
            <a:off x="5350918" y="2157222"/>
            <a:ext cx="2835433" cy="3849981"/>
            <a:chOff x="5350917" y="2458755"/>
            <a:chExt cx="2835433" cy="3849981"/>
          </a:xfrm>
        </p:grpSpPr>
        <p:sp>
          <p:nvSpPr>
            <p:cNvPr id="29" name="Freeform 8">
              <a:extLst>
                <a:ext uri="{FF2B5EF4-FFF2-40B4-BE49-F238E27FC236}">
                  <a16:creationId xmlns:a16="http://schemas.microsoft.com/office/drawing/2014/main" id="{8637D5A9-F83C-1503-4DE1-C3CC95D4EEAD}"/>
                </a:ext>
              </a:extLst>
            </p:cNvPr>
            <p:cNvSpPr>
              <a:spLocks noChangeArrowheads="1"/>
            </p:cNvSpPr>
            <p:nvPr/>
          </p:nvSpPr>
          <p:spPr bwMode="auto">
            <a:xfrm>
              <a:off x="5891822" y="3832907"/>
              <a:ext cx="2294528" cy="1147266"/>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chemeClr val="accent4"/>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30" name="Freeform 11">
              <a:extLst>
                <a:ext uri="{FF2B5EF4-FFF2-40B4-BE49-F238E27FC236}">
                  <a16:creationId xmlns:a16="http://schemas.microsoft.com/office/drawing/2014/main" id="{C32591A7-89EC-D079-A5BD-C0D8699EBFC6}"/>
                </a:ext>
              </a:extLst>
            </p:cNvPr>
            <p:cNvSpPr>
              <a:spLocks noChangeArrowheads="1"/>
            </p:cNvSpPr>
            <p:nvPr/>
          </p:nvSpPr>
          <p:spPr bwMode="auto">
            <a:xfrm>
              <a:off x="6319101" y="3116289"/>
              <a:ext cx="1436605" cy="1436603"/>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chemeClr val="accent4"/>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31" name="TextBox 30">
              <a:extLst>
                <a:ext uri="{FF2B5EF4-FFF2-40B4-BE49-F238E27FC236}">
                  <a16:creationId xmlns:a16="http://schemas.microsoft.com/office/drawing/2014/main" id="{8FA472F0-06D4-1A9E-7813-93C1167BE412}"/>
                </a:ext>
              </a:extLst>
            </p:cNvPr>
            <p:cNvSpPr txBox="1"/>
            <p:nvPr/>
          </p:nvSpPr>
          <p:spPr>
            <a:xfrm>
              <a:off x="6238353" y="2458755"/>
              <a:ext cx="1637141" cy="584775"/>
            </a:xfrm>
            <a:prstGeom prst="rect">
              <a:avLst/>
            </a:prstGeom>
            <a:noFill/>
          </p:spPr>
          <p:txBody>
            <a:bodyPr wrap="square" rtlCol="0" anchor="b" anchorCtr="0">
              <a:spAutoFit/>
            </a:bodyPr>
            <a:lstStyle>
              <a:defPPr>
                <a:defRPr lang="th-TH"/>
              </a:defPPr>
              <a:lvl1pPr algn="ctr">
                <a:defRPr sz="1200" b="1">
                  <a:solidFill>
                    <a:schemeClr val="tx2"/>
                  </a:solidFill>
                  <a:latin typeface="Arial" panose="020B0604020202020204" pitchFamily="34" charset="0"/>
                  <a:ea typeface="League Spartan" charset="0"/>
                  <a:cs typeface="Arial" panose="020B0604020202020204" pitchFamily="34" charset="0"/>
                </a:defRPr>
              </a:lvl1pPr>
            </a:lstStyle>
            <a:p>
              <a:pPr defTabSz="1219170">
                <a:defRPr/>
              </a:pPr>
              <a:r>
                <a:rPr lang="en-US" sz="1600" dirty="0">
                  <a:solidFill>
                    <a:srgbClr val="44546A"/>
                  </a:solidFill>
                </a:rPr>
                <a:t>IBFW Generation</a:t>
              </a:r>
            </a:p>
          </p:txBody>
        </p:sp>
        <p:sp>
          <p:nvSpPr>
            <p:cNvPr id="32" name="TextBox 31">
              <a:extLst>
                <a:ext uri="{FF2B5EF4-FFF2-40B4-BE49-F238E27FC236}">
                  <a16:creationId xmlns:a16="http://schemas.microsoft.com/office/drawing/2014/main" id="{CFA26BDD-36CB-4266-5739-DE8C39C68788}"/>
                </a:ext>
              </a:extLst>
            </p:cNvPr>
            <p:cNvSpPr txBox="1"/>
            <p:nvPr/>
          </p:nvSpPr>
          <p:spPr>
            <a:xfrm>
              <a:off x="6561152" y="3446203"/>
              <a:ext cx="952505" cy="784830"/>
            </a:xfrm>
            <a:prstGeom prst="rect">
              <a:avLst/>
            </a:prstGeom>
            <a:noFill/>
          </p:spPr>
          <p:txBody>
            <a:bodyPr wrap="none" rtlCol="0" anchor="ctr">
              <a:spAutoFit/>
            </a:bodyPr>
            <a:lstStyle/>
            <a:p>
              <a:pPr algn="ctr" defTabSz="1219170">
                <a:defRPr/>
              </a:pPr>
              <a:r>
                <a:rPr lang="en-US" sz="4500" b="1" dirty="0">
                  <a:solidFill>
                    <a:prstClr val="white"/>
                  </a:solidFill>
                  <a:latin typeface="Poppins" pitchFamily="2" charset="77"/>
                  <a:cs typeface="Poppins" pitchFamily="2" charset="77"/>
                </a:rPr>
                <a:t>04</a:t>
              </a:r>
            </a:p>
          </p:txBody>
        </p:sp>
        <p:sp>
          <p:nvSpPr>
            <p:cNvPr id="33" name="TextBox 32">
              <a:extLst>
                <a:ext uri="{FF2B5EF4-FFF2-40B4-BE49-F238E27FC236}">
                  <a16:creationId xmlns:a16="http://schemas.microsoft.com/office/drawing/2014/main" id="{D9192EC3-2C88-32EB-2E8D-7B89CBC5160F}"/>
                </a:ext>
              </a:extLst>
            </p:cNvPr>
            <p:cNvSpPr txBox="1"/>
            <p:nvPr/>
          </p:nvSpPr>
          <p:spPr>
            <a:xfrm>
              <a:off x="5350917" y="5970182"/>
              <a:ext cx="1936366" cy="338554"/>
            </a:xfrm>
            <a:prstGeom prst="rect">
              <a:avLst/>
            </a:prstGeom>
            <a:noFill/>
          </p:spPr>
          <p:txBody>
            <a:bodyPr wrap="square" rtlCol="0">
              <a:spAutoFit/>
            </a:bodyPr>
            <a:lstStyle/>
            <a:p>
              <a:pPr defTabSz="1219170">
                <a:defRPr/>
              </a:pPr>
              <a:r>
                <a:rPr lang="en-US" sz="1600" b="1" dirty="0">
                  <a:solidFill>
                    <a:srgbClr val="C00000"/>
                  </a:solidFill>
                  <a:latin typeface="Arial" panose="020B0604020202020204" pitchFamily="34" charset="0"/>
                  <a:ea typeface="Adobe Gothic Std B" panose="020B0800000000000000" pitchFamily="34" charset="-128"/>
                  <a:cs typeface="Arial" panose="020B0604020202020204" pitchFamily="34" charset="0"/>
                </a:rPr>
                <a:t>Coproduce IbFW</a:t>
              </a:r>
            </a:p>
          </p:txBody>
        </p:sp>
      </p:grpSp>
      <p:grpSp>
        <p:nvGrpSpPr>
          <p:cNvPr id="34" name="Group 33">
            <a:extLst>
              <a:ext uri="{FF2B5EF4-FFF2-40B4-BE49-F238E27FC236}">
                <a16:creationId xmlns:a16="http://schemas.microsoft.com/office/drawing/2014/main" id="{664DC819-FE1D-8373-CF41-5D8A4B10660B}"/>
              </a:ext>
            </a:extLst>
          </p:cNvPr>
          <p:cNvGrpSpPr/>
          <p:nvPr/>
        </p:nvGrpSpPr>
        <p:grpSpPr>
          <a:xfrm>
            <a:off x="9660005" y="2134301"/>
            <a:ext cx="2417027" cy="3872901"/>
            <a:chOff x="9660005" y="2435835"/>
            <a:chExt cx="2417027" cy="3872901"/>
          </a:xfrm>
        </p:grpSpPr>
        <p:sp>
          <p:nvSpPr>
            <p:cNvPr id="35" name="Freeform 8">
              <a:extLst>
                <a:ext uri="{FF2B5EF4-FFF2-40B4-BE49-F238E27FC236}">
                  <a16:creationId xmlns:a16="http://schemas.microsoft.com/office/drawing/2014/main" id="{34D2E39A-0A74-C3EE-904D-6281D2C39D98}"/>
                </a:ext>
              </a:extLst>
            </p:cNvPr>
            <p:cNvSpPr>
              <a:spLocks noChangeArrowheads="1"/>
            </p:cNvSpPr>
            <p:nvPr/>
          </p:nvSpPr>
          <p:spPr bwMode="auto">
            <a:xfrm>
              <a:off x="9782504" y="3837389"/>
              <a:ext cx="2294528" cy="1147266"/>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chemeClr val="accent6">
                <a:lumMod val="60000"/>
                <a:lumOff val="40000"/>
              </a:schemeClr>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36" name="Freeform 11">
              <a:extLst>
                <a:ext uri="{FF2B5EF4-FFF2-40B4-BE49-F238E27FC236}">
                  <a16:creationId xmlns:a16="http://schemas.microsoft.com/office/drawing/2014/main" id="{4B9F2280-843D-D843-90F4-7C535DEAA766}"/>
                </a:ext>
              </a:extLst>
            </p:cNvPr>
            <p:cNvSpPr>
              <a:spLocks noChangeArrowheads="1"/>
            </p:cNvSpPr>
            <p:nvPr/>
          </p:nvSpPr>
          <p:spPr bwMode="auto">
            <a:xfrm>
              <a:off x="10209783" y="3120771"/>
              <a:ext cx="1436605" cy="1436603"/>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chemeClr val="accent6">
                <a:lumMod val="60000"/>
                <a:lumOff val="40000"/>
              </a:schemeClr>
            </a:solidFill>
            <a:ln>
              <a:noFill/>
            </a:ln>
            <a:effectLst/>
          </p:spPr>
          <p:txBody>
            <a:bodyPr wrap="none" anchor="ctr"/>
            <a:lstStyle/>
            <a:p>
              <a:pPr defTabSz="1219170">
                <a:defRPr/>
              </a:pPr>
              <a:endParaRPr lang="en-US" sz="900">
                <a:solidFill>
                  <a:prstClr val="black"/>
                </a:solidFill>
                <a:latin typeface="Calibri" panose="020F0502020204030204"/>
              </a:endParaRPr>
            </a:p>
          </p:txBody>
        </p:sp>
        <p:sp>
          <p:nvSpPr>
            <p:cNvPr id="37" name="TextBox 36">
              <a:extLst>
                <a:ext uri="{FF2B5EF4-FFF2-40B4-BE49-F238E27FC236}">
                  <a16:creationId xmlns:a16="http://schemas.microsoft.com/office/drawing/2014/main" id="{18B23901-A55D-B050-DB48-C28286B3A6A9}"/>
                </a:ext>
              </a:extLst>
            </p:cNvPr>
            <p:cNvSpPr txBox="1"/>
            <p:nvPr/>
          </p:nvSpPr>
          <p:spPr>
            <a:xfrm>
              <a:off x="10463854" y="3450685"/>
              <a:ext cx="928459" cy="784830"/>
            </a:xfrm>
            <a:prstGeom prst="rect">
              <a:avLst/>
            </a:prstGeom>
            <a:noFill/>
          </p:spPr>
          <p:txBody>
            <a:bodyPr wrap="none" rtlCol="0" anchor="ctr">
              <a:spAutoFit/>
            </a:bodyPr>
            <a:lstStyle/>
            <a:p>
              <a:pPr algn="ctr" defTabSz="1219170">
                <a:defRPr/>
              </a:pPr>
              <a:r>
                <a:rPr lang="en-US" sz="4500" b="1" dirty="0">
                  <a:solidFill>
                    <a:prstClr val="white"/>
                  </a:solidFill>
                  <a:latin typeface="Poppins" pitchFamily="2" charset="77"/>
                  <a:cs typeface="Poppins" pitchFamily="2" charset="77"/>
                </a:rPr>
                <a:t>06</a:t>
              </a:r>
            </a:p>
          </p:txBody>
        </p:sp>
        <p:sp>
          <p:nvSpPr>
            <p:cNvPr id="38" name="TextBox 37">
              <a:extLst>
                <a:ext uri="{FF2B5EF4-FFF2-40B4-BE49-F238E27FC236}">
                  <a16:creationId xmlns:a16="http://schemas.microsoft.com/office/drawing/2014/main" id="{A1EED7C2-BED8-98B2-E28E-7BFDDD2C0186}"/>
                </a:ext>
              </a:extLst>
            </p:cNvPr>
            <p:cNvSpPr txBox="1"/>
            <p:nvPr/>
          </p:nvSpPr>
          <p:spPr>
            <a:xfrm>
              <a:off x="9927248" y="2435835"/>
              <a:ext cx="2001672" cy="584775"/>
            </a:xfrm>
            <a:prstGeom prst="rect">
              <a:avLst/>
            </a:prstGeom>
            <a:noFill/>
          </p:spPr>
          <p:txBody>
            <a:bodyPr wrap="square" rtlCol="0" anchor="b" anchorCtr="0">
              <a:spAutoFit/>
            </a:bodyPr>
            <a:lstStyle>
              <a:defPPr>
                <a:defRPr lang="th-TH"/>
              </a:defPPr>
              <a:lvl1pPr algn="ctr">
                <a:defRPr sz="1200" b="1">
                  <a:solidFill>
                    <a:schemeClr val="tx2"/>
                  </a:solidFill>
                  <a:latin typeface="Arial" panose="020B0604020202020204" pitchFamily="34" charset="0"/>
                  <a:ea typeface="League Spartan" charset="0"/>
                  <a:cs typeface="Arial" panose="020B0604020202020204" pitchFamily="34" charset="0"/>
                </a:defRPr>
              </a:lvl1pPr>
            </a:lstStyle>
            <a:p>
              <a:pPr defTabSz="1219170">
                <a:defRPr/>
              </a:pPr>
              <a:r>
                <a:rPr lang="en-US" sz="1600" dirty="0">
                  <a:solidFill>
                    <a:srgbClr val="44546A"/>
                  </a:solidFill>
                </a:rPr>
                <a:t>Forecast/Impact Verification</a:t>
              </a:r>
            </a:p>
          </p:txBody>
        </p:sp>
        <p:sp>
          <p:nvSpPr>
            <p:cNvPr id="39" name="TextBox 38">
              <a:extLst>
                <a:ext uri="{FF2B5EF4-FFF2-40B4-BE49-F238E27FC236}">
                  <a16:creationId xmlns:a16="http://schemas.microsoft.com/office/drawing/2014/main" id="{2CCE5096-820F-4155-06E6-3AF36E46188F}"/>
                </a:ext>
              </a:extLst>
            </p:cNvPr>
            <p:cNvSpPr txBox="1"/>
            <p:nvPr/>
          </p:nvSpPr>
          <p:spPr>
            <a:xfrm>
              <a:off x="9660005" y="5970182"/>
              <a:ext cx="1936367" cy="338554"/>
            </a:xfrm>
            <a:prstGeom prst="rect">
              <a:avLst/>
            </a:prstGeom>
            <a:noFill/>
          </p:spPr>
          <p:txBody>
            <a:bodyPr wrap="square" rtlCol="0">
              <a:spAutoFit/>
            </a:bodyPr>
            <a:lstStyle/>
            <a:p>
              <a:pPr defTabSz="1219170">
                <a:defRPr/>
              </a:pPr>
              <a:r>
                <a:rPr lang="en-US" sz="1600" b="1" dirty="0">
                  <a:solidFill>
                    <a:srgbClr val="C00000"/>
                  </a:solidFill>
                  <a:latin typeface="Arial" panose="020B0604020202020204" pitchFamily="34" charset="0"/>
                  <a:ea typeface="Adobe Gothic Std B" panose="020B0800000000000000" pitchFamily="34" charset="-128"/>
                  <a:cs typeface="Arial" panose="020B0604020202020204" pitchFamily="34" charset="0"/>
                </a:rPr>
                <a:t>Deliver IbFW</a:t>
              </a:r>
            </a:p>
          </p:txBody>
        </p:sp>
      </p:grpSp>
      <p:cxnSp>
        <p:nvCxnSpPr>
          <p:cNvPr id="40" name="Straight Connector 39">
            <a:extLst>
              <a:ext uri="{FF2B5EF4-FFF2-40B4-BE49-F238E27FC236}">
                <a16:creationId xmlns:a16="http://schemas.microsoft.com/office/drawing/2014/main" id="{7867B633-AE29-DB9E-310A-82583A5A3083}"/>
              </a:ext>
            </a:extLst>
          </p:cNvPr>
          <p:cNvCxnSpPr>
            <a:cxnSpLocks/>
          </p:cNvCxnSpPr>
          <p:nvPr/>
        </p:nvCxnSpPr>
        <p:spPr>
          <a:xfrm>
            <a:off x="4110404" y="4195731"/>
            <a:ext cx="0" cy="1894743"/>
          </a:xfrm>
          <a:prstGeom prst="line">
            <a:avLst/>
          </a:prstGeom>
          <a:ln w="28575">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904300-A90D-3BC7-CC33-19DE944AF1F1}"/>
              </a:ext>
            </a:extLst>
          </p:cNvPr>
          <p:cNvCxnSpPr>
            <a:cxnSpLocks/>
          </p:cNvCxnSpPr>
          <p:nvPr/>
        </p:nvCxnSpPr>
        <p:spPr>
          <a:xfrm>
            <a:off x="8036169" y="4173751"/>
            <a:ext cx="0" cy="1894743"/>
          </a:xfrm>
          <a:prstGeom prst="line">
            <a:avLst/>
          </a:prstGeom>
          <a:ln w="28575">
            <a:solidFill>
              <a:srgbClr val="0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75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heel(1)">
                                      <p:cBhvr>
                                        <p:cTn id="18" dur="20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par>
                                <p:cTn id="24" presetID="21" presetClass="entr" presetSubtype="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p5">
            <a:extLst>
              <a:ext uri="{FF2B5EF4-FFF2-40B4-BE49-F238E27FC236}">
                <a16:creationId xmlns:a16="http://schemas.microsoft.com/office/drawing/2014/main" id="{F12BEF59-60BC-79F7-8482-0AADA144F401}"/>
              </a:ext>
            </a:extLst>
          </p:cNvPr>
          <p:cNvSpPr/>
          <p:nvPr/>
        </p:nvSpPr>
        <p:spPr>
          <a:xfrm>
            <a:off x="328440" y="213967"/>
            <a:ext cx="789160" cy="789160"/>
          </a:xfrm>
          <a:prstGeom prst="ellipse">
            <a:avLst/>
          </a:prstGeom>
          <a:solidFill>
            <a:srgbClr val="900000"/>
          </a:solidFill>
          <a:ln>
            <a:noFill/>
          </a:ln>
        </p:spPr>
        <p:txBody>
          <a:bodyPr spcFirstLastPara="1" wrap="square" lIns="121900" tIns="60933" rIns="121900" bIns="60933" anchor="ctr" anchorCtr="0">
            <a:noAutofit/>
          </a:bodyPr>
          <a:lstStyle/>
          <a:p>
            <a:pPr algn="ctr" defTabSz="1219170">
              <a:buClr>
                <a:srgbClr val="000000"/>
              </a:buClr>
              <a:buSzPts val="1800"/>
              <a:defRPr/>
            </a:pPr>
            <a:endParaRPr sz="2400" kern="0">
              <a:solidFill>
                <a:srgbClr val="FFFFFF"/>
              </a:solidFill>
              <a:latin typeface="Helvetica Neue"/>
              <a:ea typeface="Helvetica Neue"/>
              <a:cs typeface="Helvetica Neue"/>
              <a:sym typeface="Helvetica Neue"/>
            </a:endParaRPr>
          </a:p>
        </p:txBody>
      </p:sp>
      <p:sp>
        <p:nvSpPr>
          <p:cNvPr id="5" name="Google Shape;181;p5">
            <a:extLst>
              <a:ext uri="{FF2B5EF4-FFF2-40B4-BE49-F238E27FC236}">
                <a16:creationId xmlns:a16="http://schemas.microsoft.com/office/drawing/2014/main" id="{6DEBE974-8698-979A-6BF4-2AAE3F03F765}"/>
              </a:ext>
            </a:extLst>
          </p:cNvPr>
          <p:cNvSpPr txBox="1"/>
          <p:nvPr/>
        </p:nvSpPr>
        <p:spPr>
          <a:xfrm>
            <a:off x="797859" y="314392"/>
            <a:ext cx="9703888"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600"/>
              <a:defRPr/>
            </a:pPr>
            <a:r>
              <a:rPr lang="en-US" sz="2800" kern="0" dirty="0" err="1">
                <a:latin typeface="Open Sans Extrabold" panose="020B0906030804020204" pitchFamily="34" charset="0"/>
                <a:ea typeface="Open Sans Extrabold" panose="020B0906030804020204" pitchFamily="34" charset="0"/>
                <a:cs typeface="Open Sans Extrabold" panose="020B0906030804020204" pitchFamily="34" charset="0"/>
                <a:sym typeface="Calibri"/>
              </a:rPr>
              <a:t>IbFW</a:t>
            </a:r>
            <a:r>
              <a:rPr lang="en-US" sz="2800" kern="0" dirty="0">
                <a:latin typeface="Open Sans Extrabold" panose="020B0906030804020204" pitchFamily="34" charset="0"/>
                <a:ea typeface="Open Sans Extrabold" panose="020B0906030804020204" pitchFamily="34" charset="0"/>
                <a:cs typeface="Open Sans Extrabold" panose="020B0906030804020204" pitchFamily="34" charset="0"/>
                <a:sym typeface="Calibri"/>
              </a:rPr>
              <a:t> Matrix:</a:t>
            </a:r>
            <a:endParaRPr sz="1100" kern="0" dirty="0">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grpSp>
        <p:nvGrpSpPr>
          <p:cNvPr id="3" name="Group 2">
            <a:extLst>
              <a:ext uri="{FF2B5EF4-FFF2-40B4-BE49-F238E27FC236}">
                <a16:creationId xmlns:a16="http://schemas.microsoft.com/office/drawing/2014/main" id="{7E1D6929-FEFB-E252-0543-A6C009A2904E}"/>
              </a:ext>
            </a:extLst>
          </p:cNvPr>
          <p:cNvGrpSpPr/>
          <p:nvPr/>
        </p:nvGrpSpPr>
        <p:grpSpPr>
          <a:xfrm>
            <a:off x="2321858" y="1323213"/>
            <a:ext cx="7414737" cy="4603138"/>
            <a:chOff x="2321858" y="1323213"/>
            <a:chExt cx="7414737" cy="4603138"/>
          </a:xfrm>
        </p:grpSpPr>
        <p:pic>
          <p:nvPicPr>
            <p:cNvPr id="2" name="Picture 1">
              <a:extLst>
                <a:ext uri="{FF2B5EF4-FFF2-40B4-BE49-F238E27FC236}">
                  <a16:creationId xmlns:a16="http://schemas.microsoft.com/office/drawing/2014/main" id="{AC446580-7F15-83DB-A929-0338532B498F}"/>
                </a:ext>
              </a:extLst>
            </p:cNvPr>
            <p:cNvPicPr>
              <a:picLocks noChangeAspect="1"/>
            </p:cNvPicPr>
            <p:nvPr/>
          </p:nvPicPr>
          <p:blipFill>
            <a:blip r:embed="rId2"/>
            <a:stretch>
              <a:fillRect/>
            </a:stretch>
          </p:blipFill>
          <p:spPr>
            <a:xfrm>
              <a:off x="2321858" y="1323213"/>
              <a:ext cx="7414737" cy="4603138"/>
            </a:xfrm>
            <a:prstGeom prst="rect">
              <a:avLst/>
            </a:prstGeom>
          </p:spPr>
        </p:pic>
        <p:pic>
          <p:nvPicPr>
            <p:cNvPr id="1026" name="Picture 2" descr="Warning Risk Level">
              <a:extLst>
                <a:ext uri="{FF2B5EF4-FFF2-40B4-BE49-F238E27FC236}">
                  <a16:creationId xmlns:a16="http://schemas.microsoft.com/office/drawing/2014/main" id="{26799FAB-BC23-4319-0D81-66206A8C0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938" y="1364333"/>
              <a:ext cx="5059296" cy="36603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7987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3263</TotalTime>
  <Words>1020</Words>
  <Application>Microsoft Macintosh PowerPoint</Application>
  <PresentationFormat>Widescreen</PresentationFormat>
  <Paragraphs>167</Paragraphs>
  <Slides>33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Arial Narrow</vt:lpstr>
      <vt:lpstr>Calibri</vt:lpstr>
      <vt:lpstr>Calibri Light</vt:lpstr>
      <vt:lpstr>Helvetica Neue</vt:lpstr>
      <vt:lpstr>Open Sans Extrabold</vt:lpstr>
      <vt:lpstr>Open Sans Extrabold</vt:lpstr>
      <vt:lpstr>Open Sans Light</vt:lpstr>
      <vt:lpstr>Poppins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Susantha Jayasinghe</dc:creator>
  <cp:lastModifiedBy>Senaka Basnayake</cp:lastModifiedBy>
  <cp:revision>73</cp:revision>
  <dcterms:created xsi:type="dcterms:W3CDTF">2023-06-25T12:27:53Z</dcterms:created>
  <dcterms:modified xsi:type="dcterms:W3CDTF">2023-11-24T09:04:23Z</dcterms:modified>
</cp:coreProperties>
</file>